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  <p:sldMasterId id="2147483939" r:id="rId2"/>
  </p:sldMasterIdLst>
  <p:notesMasterIdLst>
    <p:notesMasterId r:id="rId36"/>
  </p:notesMasterIdLst>
  <p:sldIdLst>
    <p:sldId id="335" r:id="rId3"/>
    <p:sldId id="257" r:id="rId4"/>
    <p:sldId id="319" r:id="rId5"/>
    <p:sldId id="259" r:id="rId6"/>
    <p:sldId id="321" r:id="rId7"/>
    <p:sldId id="288" r:id="rId8"/>
    <p:sldId id="297" r:id="rId9"/>
    <p:sldId id="281" r:id="rId10"/>
    <p:sldId id="336" r:id="rId11"/>
    <p:sldId id="337" r:id="rId12"/>
    <p:sldId id="338" r:id="rId13"/>
    <p:sldId id="339" r:id="rId14"/>
    <p:sldId id="309" r:id="rId15"/>
    <p:sldId id="311" r:id="rId16"/>
    <p:sldId id="310" r:id="rId17"/>
    <p:sldId id="315" r:id="rId18"/>
    <p:sldId id="340" r:id="rId19"/>
    <p:sldId id="341" r:id="rId20"/>
    <p:sldId id="342" r:id="rId21"/>
    <p:sldId id="316" r:id="rId22"/>
    <p:sldId id="290" r:id="rId23"/>
    <p:sldId id="324" r:id="rId24"/>
    <p:sldId id="343" r:id="rId25"/>
    <p:sldId id="344" r:id="rId26"/>
    <p:sldId id="304" r:id="rId27"/>
    <p:sldId id="325" r:id="rId28"/>
    <p:sldId id="299" r:id="rId29"/>
    <p:sldId id="326" r:id="rId30"/>
    <p:sldId id="300" r:id="rId31"/>
    <p:sldId id="327" r:id="rId32"/>
    <p:sldId id="306" r:id="rId33"/>
    <p:sldId id="333" r:id="rId34"/>
    <p:sldId id="33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81" autoAdjust="0"/>
  </p:normalViewPr>
  <p:slideViewPr>
    <p:cSldViewPr>
      <p:cViewPr>
        <p:scale>
          <a:sx n="70" d="100"/>
          <a:sy n="70" d="100"/>
        </p:scale>
        <p:origin x="-138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9738C-5AFA-4D35-BC7B-8E59DD7EFC58}" type="datetimeFigureOut">
              <a:rPr lang="en-CA" smtClean="0"/>
              <a:pPr/>
              <a:t>08/03/2013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A0C07-7CF2-4256-9FA8-9723C9A8F0B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093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Panel Data</a:t>
            </a:r>
          </a:p>
          <a:p>
            <a:r>
              <a:rPr lang="en-US" dirty="0" smtClean="0"/>
              <a:t>Fixed Effects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6341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Panel Data</a:t>
            </a:r>
          </a:p>
          <a:p>
            <a:r>
              <a:rPr lang="en-US" dirty="0" smtClean="0"/>
              <a:t>Fixed Effects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6341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Panel Data</a:t>
            </a:r>
          </a:p>
          <a:p>
            <a:r>
              <a:rPr lang="en-US" dirty="0" smtClean="0"/>
              <a:t>Fixed Effects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6341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Panel Data</a:t>
            </a:r>
          </a:p>
          <a:p>
            <a:r>
              <a:rPr lang="en-US" dirty="0" smtClean="0"/>
              <a:t>Fixed Effects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6341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1880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McNew</a:t>
            </a:r>
            <a:r>
              <a:rPr lang="en-US" dirty="0" smtClean="0"/>
              <a:t>,</a:t>
            </a:r>
            <a:r>
              <a:rPr lang="en-US" baseline="0" dirty="0" smtClean="0"/>
              <a:t> Dutch Hogs, used last year’s price as status quo and expectation- predicted gain-sell, loss-hold.  Found sell at lowest price. Current trend=price expectations</a:t>
            </a:r>
          </a:p>
          <a:p>
            <a:r>
              <a:rPr lang="en-CA" dirty="0" err="1" smtClean="0"/>
              <a:t>Meulenberg</a:t>
            </a:r>
            <a:r>
              <a:rPr lang="en-CA" dirty="0" smtClean="0"/>
              <a:t>,</a:t>
            </a:r>
            <a:r>
              <a:rPr lang="en-CA" baseline="0" dirty="0" smtClean="0"/>
              <a:t> reference price had predictive abilities for if farmers would hedge.  RP </a:t>
            </a:r>
            <a:r>
              <a:rPr lang="en-CA" baseline="0" dirty="0" err="1" smtClean="0"/>
              <a:t>heterogenity</a:t>
            </a:r>
            <a:r>
              <a:rPr lang="en-CA" baseline="0" dirty="0" smtClean="0"/>
              <a:t>. </a:t>
            </a:r>
          </a:p>
          <a:p>
            <a:r>
              <a:rPr lang="en-CA" dirty="0" err="1" smtClean="0"/>
              <a:t>Fryza</a:t>
            </a:r>
            <a:r>
              <a:rPr lang="en-CA" dirty="0" smtClean="0"/>
              <a:t>,</a:t>
            </a:r>
            <a:r>
              <a:rPr lang="en-CA" baseline="0" dirty="0" smtClean="0"/>
              <a:t>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of the explanatory variables in marketing decisions were past marketing performance and price signals.</a:t>
            </a:r>
            <a:r>
              <a:rPr lang="en-US" dirty="0" smtClean="0">
                <a:effectLst/>
              </a:rPr>
              <a:t> 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6363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A0C07-7CF2-4256-9FA8-9723C9A8F0BE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F151-4EFE-4F67-A188-598249076565}" type="datetimeFigureOut">
              <a:rPr lang="en-CA" smtClean="0"/>
              <a:pPr/>
              <a:t>08/03/2013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F151-4EFE-4F67-A188-598249076565}" type="datetimeFigureOut">
              <a:rPr lang="en-CA" smtClean="0"/>
              <a:pPr/>
              <a:t>08/03/2013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906D-404D-4FB1-BBEC-4B8A92D171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F151-4EFE-4F67-A188-598249076565}" type="datetimeFigureOut">
              <a:rPr lang="en-CA" smtClean="0"/>
              <a:pPr/>
              <a:t>08/03/2013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906D-404D-4FB1-BBEC-4B8A92D171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3045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992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9572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2665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5122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8809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984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223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F151-4EFE-4F67-A188-598249076565}" type="datetimeFigureOut">
              <a:rPr lang="en-CA" smtClean="0"/>
              <a:pPr/>
              <a:t>08/03/2013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906D-404D-4FB1-BBEC-4B8A92D171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83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3407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389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F151-4EFE-4F67-A188-598249076565}" type="datetimeFigureOut">
              <a:rPr lang="en-CA" smtClean="0"/>
              <a:pPr/>
              <a:t>08/03/2013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906D-404D-4FB1-BBEC-4B8A92D171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F151-4EFE-4F67-A188-598249076565}" type="datetimeFigureOut">
              <a:rPr lang="en-CA" smtClean="0"/>
              <a:pPr/>
              <a:t>08/03/2013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906D-404D-4FB1-BBEC-4B8A92D171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F151-4EFE-4F67-A188-598249076565}" type="datetimeFigureOut">
              <a:rPr lang="en-CA" smtClean="0"/>
              <a:pPr/>
              <a:t>08/03/2013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906D-404D-4FB1-BBEC-4B8A92D171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F151-4EFE-4F67-A188-598249076565}" type="datetimeFigureOut">
              <a:rPr lang="en-CA" smtClean="0"/>
              <a:pPr/>
              <a:t>08/03/2013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906D-404D-4FB1-BBEC-4B8A92D171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F151-4EFE-4F67-A188-598249076565}" type="datetimeFigureOut">
              <a:rPr lang="en-CA" smtClean="0"/>
              <a:pPr/>
              <a:t>08/03/2013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906D-404D-4FB1-BBEC-4B8A92D171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F151-4EFE-4F67-A188-598249076565}" type="datetimeFigureOut">
              <a:rPr lang="en-CA" smtClean="0"/>
              <a:pPr/>
              <a:t>08/03/2013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F151-4EFE-4F67-A188-598249076565}" type="datetimeFigureOut">
              <a:rPr lang="en-CA" smtClean="0"/>
              <a:pPr/>
              <a:t>08/03/2013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DC906D-404D-4FB1-BBEC-4B8A92D1719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DDC906D-404D-4FB1-BBEC-4B8A92D1719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D74F151-4EFE-4F67-A188-598249076565}" type="datetimeFigureOut">
              <a:rPr lang="en-CA" smtClean="0"/>
              <a:pPr/>
              <a:t>08/03/2013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F1A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CA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6396" name="Rectangle 12"/>
          <p:cNvSpPr>
            <a:spLocks noChangeArrowheads="1"/>
          </p:cNvSpPr>
          <p:nvPr userDrawn="1"/>
        </p:nvSpPr>
        <p:spPr bwMode="auto">
          <a:xfrm>
            <a:off x="152400" y="63246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Myriad Web Pro" pitchFamily="34" charset="0"/>
              </a:rPr>
              <a:t>One university. Many futures.</a:t>
            </a:r>
            <a:endParaRPr lang="en-CA" sz="2400">
              <a:solidFill>
                <a:srgbClr val="000000"/>
              </a:solidFill>
              <a:latin typeface="Myriad Web Pro" pitchFamily="34" charset="0"/>
            </a:endParaRPr>
          </a:p>
        </p:txBody>
      </p:sp>
      <p:pic>
        <p:nvPicPr>
          <p:cNvPr id="1028" name="Picture 1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6350"/>
            <a:ext cx="9144000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5" descr="UM logo B&amp;W horz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6270625"/>
            <a:ext cx="1752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240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Myriad Web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Myriad Web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Myriad Web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Myriad Web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Myriad Web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Myriad Web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Myriad Web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Myriad Web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81000" y="1371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093381"/>
            <a:ext cx="85344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Formation 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and Adaptation of Reference Prices by Manitoban Grain Farmers: </a:t>
            </a:r>
            <a:r>
              <a:rPr lang="en-CA" sz="3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CA" sz="37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An Experimental Study</a:t>
            </a:r>
            <a:endParaRPr lang="en-US" sz="37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ts val="600"/>
              </a:spcBef>
              <a:spcAft>
                <a:spcPts val="600"/>
              </a:spcAft>
            </a:pPr>
            <a:endParaRPr lang="en-US" sz="37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700" b="1" dirty="0" smtClean="0">
                <a:solidFill>
                  <a:srgbClr val="000000"/>
                </a:solidFill>
                <a:latin typeface="Times New Roman" pitchFamily="18" charset="0"/>
              </a:rPr>
              <a:t>Jamie Poirier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700" b="1" dirty="0" smtClean="0">
                <a:solidFill>
                  <a:srgbClr val="000000"/>
                </a:solidFill>
                <a:latin typeface="Times New Roman" pitchFamily="18" charset="0"/>
              </a:rPr>
              <a:t>Fabio </a:t>
            </a:r>
            <a:r>
              <a:rPr lang="en-US" sz="3700" b="1" dirty="0" err="1" smtClean="0">
                <a:solidFill>
                  <a:srgbClr val="000000"/>
                </a:solidFill>
                <a:latin typeface="Times New Roman" pitchFamily="18" charset="0"/>
              </a:rPr>
              <a:t>Mattos</a:t>
            </a:r>
            <a:endParaRPr lang="en-US" sz="37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551723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SPAA Network Annual Workshop – March 8,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9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620000" cy="1143000"/>
          </a:xfrm>
        </p:spPr>
        <p:txBody>
          <a:bodyPr/>
          <a:lstStyle/>
          <a:p>
            <a:r>
              <a:rPr lang="en-CA" dirty="0" smtClean="0"/>
              <a:t>Research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Dynamic </a:t>
            </a:r>
            <a:r>
              <a:rPr lang="en-US" sz="2400" dirty="0"/>
              <a:t>experiment simulating marketing decisions of Manitoban grain </a:t>
            </a:r>
            <a:r>
              <a:rPr lang="en-US" sz="2400" dirty="0" smtClean="0"/>
              <a:t>farmers over 10 months</a:t>
            </a:r>
            <a:endParaRPr lang="en-US" sz="2400" dirty="0"/>
          </a:p>
          <a:p>
            <a:pPr lvl="1"/>
            <a:r>
              <a:rPr lang="en-CA" sz="2200" dirty="0" smtClean="0"/>
              <a:t>In the next period, what is the price of wheat which would make you feel satisfied if you were to sell the rest of your wheat?</a:t>
            </a:r>
          </a:p>
          <a:p>
            <a:pPr lvl="1"/>
            <a:r>
              <a:rPr lang="en-CA" sz="2200" dirty="0" smtClean="0"/>
              <a:t>In the next period, if the price of wheat increases, what is the price you would sell the remainder of your wheat at?</a:t>
            </a:r>
          </a:p>
          <a:p>
            <a:pPr lvl="1"/>
            <a:r>
              <a:rPr lang="en-CA" sz="2200" dirty="0" smtClean="0"/>
              <a:t>How do you expect the price of wheat will change over the next month?  Please enter the probability of each scenario in the space provided.  </a:t>
            </a:r>
          </a:p>
          <a:p>
            <a:pPr lvl="2"/>
            <a:r>
              <a:rPr lang="en-CA" sz="1900" dirty="0" smtClean="0"/>
              <a:t>I </a:t>
            </a:r>
            <a:r>
              <a:rPr lang="en-CA" sz="1900" dirty="0"/>
              <a:t>expect the price will increase </a:t>
            </a:r>
            <a:r>
              <a:rPr lang="en-CA" sz="1900" dirty="0" smtClean="0"/>
              <a:t>(</a:t>
            </a:r>
            <a:r>
              <a:rPr lang="en-CA" sz="1900" u="sng" dirty="0" smtClean="0"/>
              <a:t>       </a:t>
            </a:r>
            <a:r>
              <a:rPr lang="en-CA" sz="1900" dirty="0" smtClean="0"/>
              <a:t>%)</a:t>
            </a:r>
            <a:endParaRPr lang="en-CA" sz="1900" dirty="0"/>
          </a:p>
          <a:p>
            <a:pPr lvl="2"/>
            <a:r>
              <a:rPr lang="en-CA" sz="1900" dirty="0"/>
              <a:t>I expect the price will remain about the same (</a:t>
            </a:r>
            <a:r>
              <a:rPr lang="en-CA" sz="1900" u="sng" dirty="0"/>
              <a:t>       </a:t>
            </a:r>
            <a:r>
              <a:rPr lang="en-CA" sz="1900" dirty="0"/>
              <a:t>%)</a:t>
            </a:r>
          </a:p>
          <a:p>
            <a:pPr lvl="2"/>
            <a:r>
              <a:rPr lang="en-CA" sz="1900" dirty="0"/>
              <a:t>I expect the price will decrease (</a:t>
            </a:r>
            <a:r>
              <a:rPr lang="en-CA" sz="1900" u="sng" dirty="0"/>
              <a:t>       </a:t>
            </a:r>
            <a:r>
              <a:rPr lang="en-CA" sz="1900" dirty="0"/>
              <a:t>%)</a:t>
            </a:r>
          </a:p>
          <a:p>
            <a:pPr lvl="1"/>
            <a:r>
              <a:rPr lang="en-CA" sz="2200" dirty="0"/>
              <a:t>Do you want to hold all, sell all or sell some wheat now?</a:t>
            </a:r>
            <a:endParaRPr lang="en-US" sz="2200" dirty="0" smtClean="0"/>
          </a:p>
          <a:p>
            <a:pPr lvl="1"/>
            <a:endParaRPr lang="en-CA" dirty="0" smtClean="0"/>
          </a:p>
          <a:p>
            <a:pPr lvl="1"/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27584" y="2924944"/>
            <a:ext cx="7272808" cy="7920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620000" cy="1143000"/>
          </a:xfrm>
        </p:spPr>
        <p:txBody>
          <a:bodyPr/>
          <a:lstStyle/>
          <a:p>
            <a:r>
              <a:rPr lang="en-CA" dirty="0" smtClean="0"/>
              <a:t>Research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Dynamic </a:t>
            </a:r>
            <a:r>
              <a:rPr lang="en-US" sz="2400" dirty="0"/>
              <a:t>experiment simulating marketing decisions of Manitoban grain </a:t>
            </a:r>
            <a:r>
              <a:rPr lang="en-US" sz="2400" dirty="0" smtClean="0"/>
              <a:t>farmers over 10 months</a:t>
            </a:r>
            <a:endParaRPr lang="en-US" sz="2400" dirty="0"/>
          </a:p>
          <a:p>
            <a:pPr lvl="1"/>
            <a:r>
              <a:rPr lang="en-CA" sz="2200" dirty="0" smtClean="0"/>
              <a:t>In the next period, what is the price of wheat which would make you feel satisfied if you were to sell the rest of your wheat?</a:t>
            </a:r>
          </a:p>
          <a:p>
            <a:pPr lvl="1"/>
            <a:r>
              <a:rPr lang="en-CA" sz="2200" dirty="0" smtClean="0"/>
              <a:t>In the next period, if the price of wheat increases, what is the price you would sell the remainder of your wheat at?</a:t>
            </a:r>
          </a:p>
          <a:p>
            <a:pPr lvl="1"/>
            <a:r>
              <a:rPr lang="en-CA" sz="2200" dirty="0" smtClean="0"/>
              <a:t>How do you expect the price of wheat will change over the next month?  Please enter the probability of each scenario in the space provided.  </a:t>
            </a:r>
          </a:p>
          <a:p>
            <a:pPr lvl="2"/>
            <a:r>
              <a:rPr lang="en-CA" sz="1900" dirty="0" smtClean="0"/>
              <a:t>I </a:t>
            </a:r>
            <a:r>
              <a:rPr lang="en-CA" sz="1900" dirty="0"/>
              <a:t>expect the price will increase </a:t>
            </a:r>
            <a:r>
              <a:rPr lang="en-CA" sz="1900" dirty="0" smtClean="0"/>
              <a:t>(</a:t>
            </a:r>
            <a:r>
              <a:rPr lang="en-CA" sz="1900" u="sng" dirty="0" smtClean="0"/>
              <a:t>       </a:t>
            </a:r>
            <a:r>
              <a:rPr lang="en-CA" sz="1900" dirty="0" smtClean="0"/>
              <a:t>%)</a:t>
            </a:r>
            <a:endParaRPr lang="en-CA" sz="1900" dirty="0"/>
          </a:p>
          <a:p>
            <a:pPr lvl="2"/>
            <a:r>
              <a:rPr lang="en-CA" sz="1900" dirty="0"/>
              <a:t>I expect the price will remain about the same (</a:t>
            </a:r>
            <a:r>
              <a:rPr lang="en-CA" sz="1900" u="sng" dirty="0"/>
              <a:t>       </a:t>
            </a:r>
            <a:r>
              <a:rPr lang="en-CA" sz="1900" dirty="0"/>
              <a:t>%)</a:t>
            </a:r>
          </a:p>
          <a:p>
            <a:pPr lvl="2"/>
            <a:r>
              <a:rPr lang="en-CA" sz="1900" dirty="0"/>
              <a:t>I expect the price will decrease (</a:t>
            </a:r>
            <a:r>
              <a:rPr lang="en-CA" sz="1900" u="sng" dirty="0"/>
              <a:t>       </a:t>
            </a:r>
            <a:r>
              <a:rPr lang="en-CA" sz="1900" dirty="0"/>
              <a:t>%)</a:t>
            </a:r>
          </a:p>
          <a:p>
            <a:pPr lvl="1"/>
            <a:r>
              <a:rPr lang="en-CA" sz="2200" dirty="0"/>
              <a:t>Do you want to hold all, sell all or sell some wheat now?</a:t>
            </a:r>
            <a:endParaRPr lang="en-US" sz="2200" dirty="0" smtClean="0"/>
          </a:p>
          <a:p>
            <a:pPr lvl="1"/>
            <a:endParaRPr lang="en-CA" dirty="0" smtClean="0"/>
          </a:p>
          <a:p>
            <a:pPr lvl="1"/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27584" y="3645024"/>
            <a:ext cx="7272808" cy="19442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6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620000" cy="1143000"/>
          </a:xfrm>
        </p:spPr>
        <p:txBody>
          <a:bodyPr/>
          <a:lstStyle/>
          <a:p>
            <a:r>
              <a:rPr lang="en-CA" dirty="0" smtClean="0"/>
              <a:t>Research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Dynamic </a:t>
            </a:r>
            <a:r>
              <a:rPr lang="en-US" sz="2400" dirty="0"/>
              <a:t>experiment simulating marketing decisions of Manitoban grain </a:t>
            </a:r>
            <a:r>
              <a:rPr lang="en-US" sz="2400" dirty="0" smtClean="0"/>
              <a:t>farmers over 10 months</a:t>
            </a:r>
            <a:endParaRPr lang="en-US" sz="2400" dirty="0"/>
          </a:p>
          <a:p>
            <a:pPr lvl="1"/>
            <a:r>
              <a:rPr lang="en-CA" sz="2200" dirty="0" smtClean="0"/>
              <a:t>In the next period, what is the price of wheat which would make you feel satisfied if you were to sell the rest of your wheat?</a:t>
            </a:r>
          </a:p>
          <a:p>
            <a:pPr lvl="1"/>
            <a:r>
              <a:rPr lang="en-CA" sz="2200" dirty="0" smtClean="0"/>
              <a:t>In the next period, if the price of wheat increases, what is the price you would sell the remainder of your wheat at?</a:t>
            </a:r>
          </a:p>
          <a:p>
            <a:pPr lvl="1"/>
            <a:r>
              <a:rPr lang="en-CA" sz="2200" dirty="0" smtClean="0"/>
              <a:t>How do you expect the price of wheat will change over the next month?  Please enter the probability of each scenario in the space provided.  </a:t>
            </a:r>
          </a:p>
          <a:p>
            <a:pPr lvl="2"/>
            <a:r>
              <a:rPr lang="en-CA" sz="1900" dirty="0" smtClean="0"/>
              <a:t>I </a:t>
            </a:r>
            <a:r>
              <a:rPr lang="en-CA" sz="1900" dirty="0"/>
              <a:t>expect the price will increase </a:t>
            </a:r>
            <a:r>
              <a:rPr lang="en-CA" sz="1900" dirty="0" smtClean="0"/>
              <a:t>(</a:t>
            </a:r>
            <a:r>
              <a:rPr lang="en-CA" sz="1900" u="sng" dirty="0" smtClean="0"/>
              <a:t>       </a:t>
            </a:r>
            <a:r>
              <a:rPr lang="en-CA" sz="1900" dirty="0" smtClean="0"/>
              <a:t>%)</a:t>
            </a:r>
            <a:endParaRPr lang="en-CA" sz="1900" dirty="0"/>
          </a:p>
          <a:p>
            <a:pPr lvl="2"/>
            <a:r>
              <a:rPr lang="en-CA" sz="1900" dirty="0"/>
              <a:t>I expect the price will remain about the same (</a:t>
            </a:r>
            <a:r>
              <a:rPr lang="en-CA" sz="1900" u="sng" dirty="0"/>
              <a:t>       </a:t>
            </a:r>
            <a:r>
              <a:rPr lang="en-CA" sz="1900" dirty="0"/>
              <a:t>%)</a:t>
            </a:r>
          </a:p>
          <a:p>
            <a:pPr lvl="2"/>
            <a:r>
              <a:rPr lang="en-CA" sz="1900" dirty="0"/>
              <a:t>I expect the price will decrease (</a:t>
            </a:r>
            <a:r>
              <a:rPr lang="en-CA" sz="1900" u="sng" dirty="0"/>
              <a:t>       </a:t>
            </a:r>
            <a:r>
              <a:rPr lang="en-CA" sz="1900" dirty="0"/>
              <a:t>%)</a:t>
            </a:r>
          </a:p>
          <a:p>
            <a:pPr lvl="1"/>
            <a:r>
              <a:rPr lang="en-CA" sz="2200" dirty="0"/>
              <a:t>Do you want to hold all, sell all or sell some wheat now?</a:t>
            </a:r>
            <a:endParaRPr lang="en-US" sz="2200" dirty="0" smtClean="0"/>
          </a:p>
          <a:p>
            <a:pPr lvl="1"/>
            <a:endParaRPr lang="en-CA" dirty="0" smtClean="0"/>
          </a:p>
          <a:p>
            <a:pPr lvl="1"/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27584" y="5589240"/>
            <a:ext cx="7272808" cy="4680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Price Sequences</a:t>
            </a:r>
            <a:endParaRPr lang="en-CA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1372234"/>
            <a:ext cx="3959860" cy="205676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55976" y="1356174"/>
            <a:ext cx="3959860" cy="20556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76046" y="3789040"/>
            <a:ext cx="3959860" cy="2055600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244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Decreasing Price Sequences</a:t>
            </a:r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1772815"/>
            <a:ext cx="3960495" cy="20556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031" y="1772815"/>
            <a:ext cx="3959860" cy="20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6101" y="4046638"/>
            <a:ext cx="3959860" cy="20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07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Farmer Locations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6" y="1340768"/>
            <a:ext cx="8027702" cy="4600070"/>
          </a:xfrm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563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Survey: descriptive statistics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17086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9512" y="1988840"/>
            <a:ext cx="8064896" cy="57606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Survey: descriptive statistics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17086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9512" y="2564904"/>
            <a:ext cx="8064896" cy="3600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Survey: descriptive statistics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17086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9512" y="2924944"/>
            <a:ext cx="8064896" cy="10081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Survey: descriptive statistics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17086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9512" y="3861048"/>
            <a:ext cx="8064896" cy="15121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Introduction</a:t>
            </a:r>
          </a:p>
          <a:p>
            <a:r>
              <a:rPr lang="en-US" dirty="0" smtClean="0"/>
              <a:t>Theoretical background</a:t>
            </a:r>
            <a:endParaRPr lang="en-CA" dirty="0" smtClean="0"/>
          </a:p>
          <a:p>
            <a:r>
              <a:rPr lang="en-CA" dirty="0" smtClean="0"/>
              <a:t>Hypotheses</a:t>
            </a:r>
          </a:p>
          <a:p>
            <a:r>
              <a:rPr lang="en-CA" dirty="0" smtClean="0"/>
              <a:t>Experiment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Conclusions</a:t>
            </a:r>
            <a:endParaRPr lang="en-CA" dirty="0" smtClean="0"/>
          </a:p>
          <a:p>
            <a:r>
              <a:rPr lang="en-US" dirty="0" smtClean="0"/>
              <a:t>Questions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268760"/>
            <a:ext cx="532859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45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 results – 1</a:t>
            </a:r>
            <a:endParaRPr 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7620000" cy="1080120"/>
          </a:xfrm>
        </p:spPr>
        <p:txBody>
          <a:bodyPr>
            <a:normAutofit/>
          </a:bodyPr>
          <a:lstStyle/>
          <a:p>
            <a:r>
              <a:rPr lang="en-US" dirty="0" smtClean="0"/>
              <a:t>Model: Formation of Satisfy Prices</a:t>
            </a:r>
          </a:p>
          <a:p>
            <a:r>
              <a:rPr lang="en-US" dirty="0" smtClean="0"/>
              <a:t>Descriptive statistics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6970713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87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Panel Regression</a:t>
            </a:r>
            <a:endParaRPr lang="en-CA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3528392" cy="3960440"/>
          </a:xfrm>
        </p:spPr>
        <p:txBody>
          <a:bodyPr>
            <a:normAutofit/>
          </a:bodyPr>
          <a:lstStyle/>
          <a:p>
            <a:r>
              <a:rPr lang="en-US" dirty="0" smtClean="0"/>
              <a:t>Dependent variable: satisfy price</a:t>
            </a:r>
          </a:p>
          <a:p>
            <a:r>
              <a:rPr lang="en-US" dirty="0" smtClean="0"/>
              <a:t>Explanatory variables:</a:t>
            </a:r>
          </a:p>
          <a:p>
            <a:pPr lvl="1"/>
            <a:r>
              <a:rPr lang="en-US" dirty="0" smtClean="0"/>
              <a:t>first price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urrent price</a:t>
            </a:r>
          </a:p>
          <a:p>
            <a:pPr lvl="1"/>
            <a:r>
              <a:rPr lang="en-US" dirty="0" smtClean="0"/>
              <a:t>highest price to date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owest price to date</a:t>
            </a:r>
          </a:p>
          <a:p>
            <a:pPr lvl="1"/>
            <a:r>
              <a:rPr lang="en-US" dirty="0" smtClean="0"/>
              <a:t>average price to date</a:t>
            </a:r>
          </a:p>
          <a:p>
            <a:pPr lvl="1"/>
            <a:r>
              <a:rPr lang="en-US" dirty="0" smtClean="0"/>
              <a:t>price expectation</a:t>
            </a:r>
          </a:p>
          <a:p>
            <a:pPr lvl="1"/>
            <a:r>
              <a:rPr lang="en-US" dirty="0" smtClean="0"/>
              <a:t>control variables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1192372"/>
            <a:ext cx="4536503" cy="565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23586" y="1628800"/>
            <a:ext cx="4536504" cy="10801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1192372"/>
            <a:ext cx="4536503" cy="565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Panel Regression</a:t>
            </a:r>
            <a:endParaRPr lang="en-CA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3528392" cy="3960440"/>
          </a:xfrm>
        </p:spPr>
        <p:txBody>
          <a:bodyPr>
            <a:normAutofit/>
          </a:bodyPr>
          <a:lstStyle/>
          <a:p>
            <a:r>
              <a:rPr lang="en-US" dirty="0" smtClean="0"/>
              <a:t>Dependent variable: satisfy price</a:t>
            </a:r>
          </a:p>
          <a:p>
            <a:r>
              <a:rPr lang="en-US" dirty="0" smtClean="0"/>
              <a:t>Explanatory variables:</a:t>
            </a:r>
          </a:p>
          <a:p>
            <a:pPr lvl="1"/>
            <a:r>
              <a:rPr lang="en-US" dirty="0" smtClean="0"/>
              <a:t>first price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urrent price</a:t>
            </a:r>
          </a:p>
          <a:p>
            <a:pPr lvl="1"/>
            <a:r>
              <a:rPr lang="en-US" dirty="0" smtClean="0"/>
              <a:t>highest price to date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owest price to date</a:t>
            </a:r>
          </a:p>
          <a:p>
            <a:pPr lvl="1"/>
            <a:r>
              <a:rPr lang="en-US" dirty="0" smtClean="0"/>
              <a:t>average price to date</a:t>
            </a:r>
          </a:p>
          <a:p>
            <a:pPr lvl="1"/>
            <a:r>
              <a:rPr lang="en-US" dirty="0" smtClean="0"/>
              <a:t>price expectation</a:t>
            </a:r>
          </a:p>
          <a:p>
            <a:pPr lvl="1"/>
            <a:r>
              <a:rPr lang="en-US" dirty="0" smtClean="0"/>
              <a:t>control variables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491880" y="2636912"/>
            <a:ext cx="4536504" cy="64807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1192372"/>
            <a:ext cx="4536503" cy="565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Panel Regression</a:t>
            </a:r>
            <a:endParaRPr lang="en-CA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3528392" cy="3960440"/>
          </a:xfrm>
        </p:spPr>
        <p:txBody>
          <a:bodyPr>
            <a:normAutofit/>
          </a:bodyPr>
          <a:lstStyle/>
          <a:p>
            <a:r>
              <a:rPr lang="en-US" dirty="0" smtClean="0"/>
              <a:t>Dependent variable: satisfy price</a:t>
            </a:r>
          </a:p>
          <a:p>
            <a:r>
              <a:rPr lang="en-US" dirty="0" smtClean="0"/>
              <a:t>Explanatory variables:</a:t>
            </a:r>
          </a:p>
          <a:p>
            <a:pPr lvl="1"/>
            <a:r>
              <a:rPr lang="en-US" dirty="0" smtClean="0"/>
              <a:t>first price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urrent price</a:t>
            </a:r>
          </a:p>
          <a:p>
            <a:pPr lvl="1"/>
            <a:r>
              <a:rPr lang="en-US" dirty="0" smtClean="0"/>
              <a:t>highest price to date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owest price to date</a:t>
            </a:r>
          </a:p>
          <a:p>
            <a:pPr lvl="1"/>
            <a:r>
              <a:rPr lang="en-US" dirty="0" smtClean="0"/>
              <a:t>average price to date</a:t>
            </a:r>
          </a:p>
          <a:p>
            <a:pPr lvl="1"/>
            <a:r>
              <a:rPr lang="en-US" dirty="0" smtClean="0"/>
              <a:t>price expectation</a:t>
            </a:r>
          </a:p>
          <a:p>
            <a:pPr lvl="1"/>
            <a:r>
              <a:rPr lang="en-US" dirty="0" smtClean="0"/>
              <a:t>control variables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491880" y="3356992"/>
            <a:ext cx="4536504" cy="165618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 results – 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1296144"/>
          </a:xfrm>
        </p:spPr>
        <p:txBody>
          <a:bodyPr>
            <a:normAutofit/>
          </a:bodyPr>
          <a:lstStyle/>
          <a:p>
            <a:r>
              <a:rPr lang="en-US" dirty="0"/>
              <a:t>Model: Incremental </a:t>
            </a:r>
            <a:r>
              <a:rPr lang="en-US" dirty="0" smtClean="0"/>
              <a:t>Satisfy Price </a:t>
            </a:r>
            <a:r>
              <a:rPr lang="en-US" dirty="0"/>
              <a:t>Adaptation</a:t>
            </a:r>
          </a:p>
          <a:p>
            <a:pPr lvl="1"/>
            <a:r>
              <a:rPr lang="en-US" sz="1900" dirty="0" err="1"/>
              <a:t>IA</a:t>
            </a:r>
            <a:r>
              <a:rPr lang="en-US" sz="1900" baseline="-25000" dirty="0" err="1"/>
              <a:t>it</a:t>
            </a:r>
            <a:r>
              <a:rPr lang="en-US" sz="1900" dirty="0"/>
              <a:t> = α + </a:t>
            </a:r>
            <a:r>
              <a:rPr lang="en-CA" sz="1900" dirty="0"/>
              <a:t>β</a:t>
            </a:r>
            <a:r>
              <a:rPr lang="en-CA" sz="1900" baseline="-25000" dirty="0"/>
              <a:t>1</a:t>
            </a:r>
            <a:r>
              <a:rPr lang="en-US" sz="1900" dirty="0"/>
              <a:t>ΔIP(p)</a:t>
            </a:r>
            <a:r>
              <a:rPr lang="en-CA" sz="1900" baseline="-25000" dirty="0"/>
              <a:t>it</a:t>
            </a:r>
            <a:r>
              <a:rPr lang="en-CA" sz="1900" dirty="0"/>
              <a:t> </a:t>
            </a:r>
            <a:r>
              <a:rPr lang="en-US" sz="1900" dirty="0"/>
              <a:t>+ </a:t>
            </a:r>
            <a:r>
              <a:rPr lang="en-CA" sz="1900" dirty="0"/>
              <a:t>β</a:t>
            </a:r>
            <a:r>
              <a:rPr lang="en-CA" sz="1900" baseline="-25000" dirty="0"/>
              <a:t>2</a:t>
            </a:r>
            <a:r>
              <a:rPr lang="en-CA" sz="1900" dirty="0"/>
              <a:t>|</a:t>
            </a:r>
            <a:r>
              <a:rPr lang="en-US" sz="1900" dirty="0"/>
              <a:t>ΔIP(n)|</a:t>
            </a:r>
            <a:r>
              <a:rPr lang="en-CA" sz="1900" baseline="-25000" dirty="0"/>
              <a:t>it</a:t>
            </a:r>
            <a:r>
              <a:rPr lang="en-CA" sz="1900" dirty="0"/>
              <a:t> </a:t>
            </a:r>
            <a:r>
              <a:rPr lang="en-US" sz="1900" dirty="0"/>
              <a:t>+β</a:t>
            </a:r>
            <a:r>
              <a:rPr lang="en-US" sz="1900" baseline="-25000" dirty="0"/>
              <a:t>3</a:t>
            </a:r>
            <a:r>
              <a:rPr lang="en-US" sz="1900" dirty="0"/>
              <a:t>E</a:t>
            </a:r>
            <a:r>
              <a:rPr lang="en-US" sz="1900" baseline="-25000" dirty="0"/>
              <a:t>it</a:t>
            </a:r>
            <a:r>
              <a:rPr lang="en-US" sz="1900" dirty="0"/>
              <a:t> + β</a:t>
            </a:r>
            <a:r>
              <a:rPr lang="en-US" sz="1900" baseline="-25000" dirty="0"/>
              <a:t>4</a:t>
            </a:r>
            <a:r>
              <a:rPr lang="en-US" sz="1900" dirty="0"/>
              <a:t>IPS</a:t>
            </a:r>
            <a:r>
              <a:rPr lang="en-US" sz="1900" baseline="-25000" dirty="0"/>
              <a:t>it</a:t>
            </a:r>
            <a:r>
              <a:rPr lang="en-US" sz="1900" dirty="0"/>
              <a:t> + β</a:t>
            </a:r>
            <a:r>
              <a:rPr lang="en-US" sz="1900" baseline="-25000" dirty="0"/>
              <a:t>5</a:t>
            </a:r>
            <a:r>
              <a:rPr lang="en-US" sz="1900" dirty="0"/>
              <a:t>AI</a:t>
            </a:r>
            <a:r>
              <a:rPr lang="en-US" sz="1900" baseline="-25000" dirty="0"/>
              <a:t>it</a:t>
            </a:r>
            <a:r>
              <a:rPr lang="en-US" sz="1900" dirty="0"/>
              <a:t> + β</a:t>
            </a:r>
            <a:r>
              <a:rPr lang="en-US" sz="1900" baseline="-25000" dirty="0"/>
              <a:t>6</a:t>
            </a:r>
            <a:r>
              <a:rPr lang="en-US" sz="1900" dirty="0"/>
              <a:t>AD</a:t>
            </a:r>
            <a:r>
              <a:rPr lang="en-US" sz="1900" baseline="-25000" dirty="0"/>
              <a:t>it</a:t>
            </a:r>
            <a:r>
              <a:rPr lang="en-US" sz="1900" dirty="0"/>
              <a:t> + </a:t>
            </a:r>
            <a:r>
              <a:rPr lang="en-US" sz="1900" dirty="0" err="1" smtClean="0"/>
              <a:t>ε</a:t>
            </a:r>
            <a:r>
              <a:rPr lang="en-US" sz="1900" baseline="-25000" dirty="0" err="1" smtClean="0"/>
              <a:t>it</a:t>
            </a:r>
            <a:endParaRPr lang="en-CA" sz="1900" dirty="0"/>
          </a:p>
          <a:p>
            <a:r>
              <a:rPr lang="en-US" dirty="0" smtClean="0"/>
              <a:t>Descriptive statistics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6970713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7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20" y="1700808"/>
            <a:ext cx="51816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Panel Regression</a:t>
            </a:r>
            <a:endParaRPr lang="en-CA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2952328" cy="4536504"/>
          </a:xfrm>
        </p:spPr>
        <p:txBody>
          <a:bodyPr>
            <a:normAutofit/>
          </a:bodyPr>
          <a:lstStyle/>
          <a:p>
            <a:r>
              <a:rPr lang="en-US" dirty="0" smtClean="0"/>
              <a:t>Dependent variable: monthly change in satisfy price</a:t>
            </a:r>
          </a:p>
          <a:p>
            <a:r>
              <a:rPr lang="en-US" dirty="0" smtClean="0"/>
              <a:t>Explanatory variables:</a:t>
            </a:r>
          </a:p>
          <a:p>
            <a:pPr lvl="1"/>
            <a:r>
              <a:rPr lang="en-US" dirty="0" smtClean="0"/>
              <a:t>monthly change in market price (positive)</a:t>
            </a:r>
          </a:p>
          <a:p>
            <a:pPr lvl="1"/>
            <a:r>
              <a:rPr lang="en-US" dirty="0"/>
              <a:t>monthly </a:t>
            </a:r>
            <a:r>
              <a:rPr lang="en-US" dirty="0" smtClean="0"/>
              <a:t>change in market price (negative)</a:t>
            </a:r>
          </a:p>
          <a:p>
            <a:pPr lvl="1"/>
            <a:r>
              <a:rPr lang="en-US" dirty="0" smtClean="0"/>
              <a:t>price expectation</a:t>
            </a:r>
          </a:p>
          <a:p>
            <a:pPr lvl="1"/>
            <a:r>
              <a:rPr lang="en-US" dirty="0" smtClean="0"/>
              <a:t>control variables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131840" y="2204864"/>
            <a:ext cx="5040560" cy="57606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 results – 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1584176"/>
          </a:xfrm>
        </p:spPr>
        <p:txBody>
          <a:bodyPr/>
          <a:lstStyle/>
          <a:p>
            <a:r>
              <a:rPr lang="en-US" dirty="0"/>
              <a:t>Model: Total </a:t>
            </a:r>
            <a:r>
              <a:rPr lang="en-US" dirty="0" smtClean="0"/>
              <a:t>Satisfy Price </a:t>
            </a:r>
            <a:r>
              <a:rPr lang="en-US" dirty="0"/>
              <a:t>Adaptation</a:t>
            </a:r>
          </a:p>
          <a:p>
            <a:pPr lvl="1"/>
            <a:r>
              <a:rPr lang="en-US" dirty="0" err="1"/>
              <a:t>TA</a:t>
            </a:r>
            <a:r>
              <a:rPr lang="en-US" baseline="-25000" dirty="0" err="1"/>
              <a:t>it</a:t>
            </a:r>
            <a:r>
              <a:rPr lang="en-US" dirty="0"/>
              <a:t> = α + β</a:t>
            </a:r>
            <a:r>
              <a:rPr lang="en-US" baseline="-25000" dirty="0"/>
              <a:t>1</a:t>
            </a:r>
            <a:r>
              <a:rPr lang="en-US" dirty="0"/>
              <a:t>Month(</a:t>
            </a:r>
            <a:r>
              <a:rPr lang="en-US" dirty="0" err="1"/>
              <a:t>i</a:t>
            </a:r>
            <a:r>
              <a:rPr lang="en-US" dirty="0"/>
              <a:t>)</a:t>
            </a:r>
            <a:r>
              <a:rPr lang="en-US" baseline="-25000" dirty="0"/>
              <a:t>it</a:t>
            </a:r>
            <a:r>
              <a:rPr lang="en-US" dirty="0"/>
              <a:t> + β</a:t>
            </a:r>
            <a:r>
              <a:rPr lang="en-US" baseline="-25000" dirty="0"/>
              <a:t>2</a:t>
            </a:r>
            <a:r>
              <a:rPr lang="en-US" dirty="0"/>
              <a:t>Month(d)</a:t>
            </a:r>
            <a:r>
              <a:rPr lang="en-US" baseline="-25000" dirty="0"/>
              <a:t>it</a:t>
            </a:r>
            <a:r>
              <a:rPr lang="en-US" dirty="0"/>
              <a:t> + β</a:t>
            </a:r>
            <a:r>
              <a:rPr lang="en-US" baseline="-25000" dirty="0"/>
              <a:t>3</a:t>
            </a:r>
            <a:r>
              <a:rPr lang="en-US" b="1" dirty="0"/>
              <a:t> </a:t>
            </a:r>
            <a:r>
              <a:rPr lang="en-US" dirty="0"/>
              <a:t>ΔTP(p)</a:t>
            </a:r>
            <a:r>
              <a:rPr lang="en-US" baseline="-25000" dirty="0"/>
              <a:t>it</a:t>
            </a:r>
            <a:r>
              <a:rPr lang="en-US" dirty="0"/>
              <a:t> + β</a:t>
            </a:r>
            <a:r>
              <a:rPr lang="en-US" baseline="-25000" dirty="0"/>
              <a:t>4</a:t>
            </a:r>
            <a:r>
              <a:rPr lang="en-US" dirty="0"/>
              <a:t>ΔTP(n)</a:t>
            </a:r>
            <a:r>
              <a:rPr lang="en-US" baseline="-25000" dirty="0"/>
              <a:t>it</a:t>
            </a:r>
            <a:r>
              <a:rPr lang="en-US" dirty="0"/>
              <a:t> + β</a:t>
            </a:r>
            <a:r>
              <a:rPr lang="en-US" baseline="-25000" dirty="0"/>
              <a:t>5</a:t>
            </a:r>
            <a:r>
              <a:rPr lang="en-US" dirty="0"/>
              <a:t>E</a:t>
            </a:r>
            <a:r>
              <a:rPr lang="en-US" baseline="-25000" dirty="0"/>
              <a:t>it</a:t>
            </a:r>
            <a:r>
              <a:rPr lang="en-US" dirty="0"/>
              <a:t> + β</a:t>
            </a:r>
            <a:r>
              <a:rPr lang="en-US" baseline="-25000" dirty="0"/>
              <a:t>6</a:t>
            </a:r>
            <a:r>
              <a:rPr lang="en-US" dirty="0"/>
              <a:t>AI</a:t>
            </a:r>
            <a:r>
              <a:rPr lang="en-US" baseline="-25000" dirty="0"/>
              <a:t>it</a:t>
            </a:r>
            <a:r>
              <a:rPr lang="en-US" dirty="0"/>
              <a:t> + β</a:t>
            </a:r>
            <a:r>
              <a:rPr lang="en-US" baseline="-25000" dirty="0"/>
              <a:t>7</a:t>
            </a:r>
            <a:r>
              <a:rPr lang="en-US" dirty="0"/>
              <a:t>AD</a:t>
            </a:r>
            <a:r>
              <a:rPr lang="en-US" baseline="-25000" dirty="0"/>
              <a:t>it</a:t>
            </a:r>
            <a:r>
              <a:rPr lang="en-US" dirty="0"/>
              <a:t> + </a:t>
            </a:r>
            <a:r>
              <a:rPr lang="en-US" dirty="0" err="1"/>
              <a:t>ε</a:t>
            </a:r>
            <a:r>
              <a:rPr lang="en-US" baseline="-25000" dirty="0" err="1"/>
              <a:t>it</a:t>
            </a:r>
            <a:endParaRPr lang="en-CA" dirty="0"/>
          </a:p>
          <a:p>
            <a:r>
              <a:rPr lang="en-US" dirty="0" smtClean="0"/>
              <a:t>Descriptive statistics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6970713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4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95" y="1412776"/>
            <a:ext cx="5101913" cy="425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Panel Regression</a:t>
            </a:r>
            <a:endParaRPr lang="en-CA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496" y="1484784"/>
            <a:ext cx="2952328" cy="4536504"/>
          </a:xfrm>
        </p:spPr>
        <p:txBody>
          <a:bodyPr>
            <a:normAutofit/>
          </a:bodyPr>
          <a:lstStyle/>
          <a:p>
            <a:r>
              <a:rPr lang="en-US" dirty="0" smtClean="0"/>
              <a:t>Dependent variable: total change to-date in satisfy price</a:t>
            </a:r>
          </a:p>
          <a:p>
            <a:r>
              <a:rPr lang="en-US" dirty="0" smtClean="0"/>
              <a:t>Explanatory variables:</a:t>
            </a:r>
          </a:p>
          <a:p>
            <a:pPr lvl="1"/>
            <a:r>
              <a:rPr lang="en-US" dirty="0" smtClean="0"/>
              <a:t>total change to-date in market price (positive)</a:t>
            </a:r>
          </a:p>
          <a:p>
            <a:pPr lvl="1"/>
            <a:r>
              <a:rPr lang="en-US" dirty="0"/>
              <a:t>total change to-date in market price </a:t>
            </a:r>
            <a:r>
              <a:rPr lang="en-US" dirty="0" smtClean="0"/>
              <a:t>(negative)</a:t>
            </a:r>
          </a:p>
          <a:p>
            <a:pPr lvl="1"/>
            <a:r>
              <a:rPr lang="en-US" dirty="0" smtClean="0"/>
              <a:t>price expectation</a:t>
            </a:r>
          </a:p>
          <a:p>
            <a:pPr lvl="1"/>
            <a:r>
              <a:rPr lang="en-US" dirty="0" smtClean="0"/>
              <a:t>control variables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131840" y="2348880"/>
            <a:ext cx="5112568" cy="64807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 results – 4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1656184"/>
          </a:xfrm>
        </p:spPr>
        <p:txBody>
          <a:bodyPr/>
          <a:lstStyle/>
          <a:p>
            <a:r>
              <a:rPr lang="en-US" dirty="0"/>
              <a:t>Model: Selling Decisions</a:t>
            </a:r>
          </a:p>
          <a:p>
            <a:pPr lvl="1"/>
            <a:r>
              <a:rPr lang="en-US" dirty="0"/>
              <a:t>%S</a:t>
            </a:r>
            <a:r>
              <a:rPr lang="en-US" baseline="-25000" dirty="0"/>
              <a:t>it</a:t>
            </a:r>
            <a:r>
              <a:rPr lang="en-US" dirty="0"/>
              <a:t> = α + β</a:t>
            </a:r>
            <a:r>
              <a:rPr lang="en-US" baseline="-25000" dirty="0"/>
              <a:t>1</a:t>
            </a:r>
            <a:r>
              <a:rPr lang="en-US" dirty="0"/>
              <a:t>E + β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CP</a:t>
            </a:r>
            <a:r>
              <a:rPr lang="en-US" baseline="-25000" dirty="0" err="1"/>
              <a:t>it</a:t>
            </a:r>
            <a:r>
              <a:rPr lang="en-US" dirty="0"/>
              <a:t> – </a:t>
            </a:r>
            <a:r>
              <a:rPr lang="en-US" dirty="0" err="1"/>
              <a:t>S</a:t>
            </a:r>
            <a:r>
              <a:rPr lang="en-US" dirty="0" err="1" smtClean="0"/>
              <a:t>P</a:t>
            </a:r>
            <a:r>
              <a:rPr lang="en-US" baseline="-25000" dirty="0" err="1" smtClean="0"/>
              <a:t>it</a:t>
            </a:r>
            <a:r>
              <a:rPr lang="en-US" dirty="0"/>
              <a:t>) + β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dirty="0" err="1"/>
              <a:t>E</a:t>
            </a:r>
            <a:r>
              <a:rPr lang="en-US" baseline="-25000" dirty="0" err="1"/>
              <a:t>it</a:t>
            </a:r>
            <a:r>
              <a:rPr lang="en-US" dirty="0"/>
              <a:t>)(</a:t>
            </a:r>
            <a:r>
              <a:rPr lang="en-US" dirty="0" err="1"/>
              <a:t>CP</a:t>
            </a:r>
            <a:r>
              <a:rPr lang="en-US" baseline="-25000" dirty="0" err="1"/>
              <a:t>it</a:t>
            </a:r>
            <a:r>
              <a:rPr lang="en-US" dirty="0"/>
              <a:t> – </a:t>
            </a:r>
            <a:r>
              <a:rPr lang="en-US" dirty="0" err="1"/>
              <a:t>S</a:t>
            </a:r>
            <a:r>
              <a:rPr lang="en-US" dirty="0" err="1" smtClean="0"/>
              <a:t>P</a:t>
            </a:r>
            <a:r>
              <a:rPr lang="en-US" baseline="-25000" dirty="0" err="1" smtClean="0"/>
              <a:t>it</a:t>
            </a:r>
            <a:r>
              <a:rPr lang="en-US" dirty="0"/>
              <a:t>) + Β</a:t>
            </a:r>
            <a:r>
              <a:rPr lang="en-US" baseline="-25000" dirty="0"/>
              <a:t>4</a:t>
            </a:r>
            <a:r>
              <a:rPr lang="en-US" dirty="0"/>
              <a:t>IPS</a:t>
            </a:r>
            <a:r>
              <a:rPr lang="en-US" baseline="-25000" dirty="0"/>
              <a:t>it</a:t>
            </a:r>
            <a:r>
              <a:rPr lang="en-US" dirty="0"/>
              <a:t> + β</a:t>
            </a:r>
            <a:r>
              <a:rPr lang="en-US" baseline="-25000" dirty="0"/>
              <a:t>5</a:t>
            </a:r>
            <a:r>
              <a:rPr lang="en-US" dirty="0"/>
              <a:t>AI</a:t>
            </a:r>
            <a:r>
              <a:rPr lang="en-US" baseline="-25000" dirty="0"/>
              <a:t>it</a:t>
            </a:r>
            <a:r>
              <a:rPr lang="en-US" dirty="0"/>
              <a:t> + β</a:t>
            </a:r>
            <a:r>
              <a:rPr lang="en-US" baseline="-25000" dirty="0"/>
              <a:t>6</a:t>
            </a:r>
            <a:r>
              <a:rPr lang="en-US" dirty="0"/>
              <a:t>AD</a:t>
            </a:r>
            <a:r>
              <a:rPr lang="en-US" baseline="-25000" dirty="0"/>
              <a:t>it</a:t>
            </a:r>
            <a:r>
              <a:rPr lang="en-US" dirty="0"/>
              <a:t> + ∑</a:t>
            </a:r>
            <a:r>
              <a:rPr lang="en-US" baseline="-25000" dirty="0"/>
              <a:t>j=1</a:t>
            </a:r>
            <a:r>
              <a:rPr lang="en-US" baseline="30000" dirty="0"/>
              <a:t>9</a:t>
            </a:r>
            <a:r>
              <a:rPr lang="en-US" dirty="0"/>
              <a:t>θ</a:t>
            </a:r>
            <a:r>
              <a:rPr lang="en-US" baseline="-25000" dirty="0"/>
              <a:t>ij</a:t>
            </a:r>
            <a:r>
              <a:rPr lang="en-US" dirty="0"/>
              <a:t>M</a:t>
            </a:r>
            <a:r>
              <a:rPr lang="en-US" baseline="-25000" dirty="0"/>
              <a:t>ij </a:t>
            </a:r>
            <a:r>
              <a:rPr lang="en-US" dirty="0"/>
              <a:t>+ </a:t>
            </a:r>
            <a:r>
              <a:rPr lang="en-US" dirty="0" err="1"/>
              <a:t>ε</a:t>
            </a:r>
            <a:r>
              <a:rPr lang="en-US" baseline="-25000" dirty="0" err="1"/>
              <a:t>it</a:t>
            </a:r>
            <a:endParaRPr lang="en-CA" dirty="0"/>
          </a:p>
          <a:p>
            <a:r>
              <a:rPr lang="en-US" dirty="0" smtClean="0"/>
              <a:t>Descriptive statistics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6970713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89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3490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Motivation</a:t>
            </a:r>
          </a:p>
          <a:p>
            <a:endParaRPr lang="en-US" dirty="0" smtClean="0"/>
          </a:p>
          <a:p>
            <a:r>
              <a:rPr lang="en-US" dirty="0" smtClean="0"/>
              <a:t>Objective: to understand how Manitoban farmers form and adapt reference prices when marketing their grain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hich market prices have greatest influence on the formation and adaptation of reference prices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price expectations affect reference prices and decisions to sell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hether reference prices are adjusted differently for gains and losses</a:t>
            </a:r>
          </a:p>
          <a:p>
            <a:endParaRPr lang="en-US" dirty="0" smtClean="0"/>
          </a:p>
          <a:p>
            <a:r>
              <a:rPr lang="en-US" dirty="0" smtClean="0"/>
              <a:t>Importance</a:t>
            </a: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883" y="1268760"/>
            <a:ext cx="4857750" cy="549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Panel Regression</a:t>
            </a:r>
            <a:endParaRPr lang="en-CA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3168352" cy="4824536"/>
          </a:xfrm>
        </p:spPr>
        <p:txBody>
          <a:bodyPr>
            <a:normAutofit/>
          </a:bodyPr>
          <a:lstStyle/>
          <a:p>
            <a:r>
              <a:rPr lang="en-US" dirty="0" smtClean="0"/>
              <a:t>Dependent variable: proportion of crop sold on month </a:t>
            </a:r>
            <a:r>
              <a:rPr lang="en-US" i="1" dirty="0" smtClean="0"/>
              <a:t>t</a:t>
            </a:r>
          </a:p>
          <a:p>
            <a:r>
              <a:rPr lang="en-US" dirty="0" smtClean="0"/>
              <a:t>Explanatory variables:</a:t>
            </a:r>
          </a:p>
          <a:p>
            <a:pPr lvl="1"/>
            <a:r>
              <a:rPr lang="en-US" dirty="0" smtClean="0"/>
              <a:t>price expectation</a:t>
            </a:r>
          </a:p>
          <a:p>
            <a:pPr lvl="1"/>
            <a:r>
              <a:rPr lang="en-US" dirty="0" smtClean="0"/>
              <a:t>spread between current market price and satisfy price</a:t>
            </a:r>
          </a:p>
          <a:p>
            <a:pPr lvl="1"/>
            <a:r>
              <a:rPr lang="en-US" dirty="0" smtClean="0"/>
              <a:t>control variables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414336" y="1700808"/>
            <a:ext cx="4824536" cy="57606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 Price Formation</a:t>
            </a:r>
          </a:p>
          <a:p>
            <a:pPr lvl="1"/>
            <a:r>
              <a:rPr lang="en-US" dirty="0" smtClean="0"/>
              <a:t>Weighted average and highest price</a:t>
            </a:r>
          </a:p>
          <a:p>
            <a:r>
              <a:rPr lang="en-US" dirty="0" smtClean="0"/>
              <a:t>Incremental Reference </a:t>
            </a:r>
            <a:r>
              <a:rPr lang="en-US" dirty="0"/>
              <a:t>Price </a:t>
            </a:r>
            <a:r>
              <a:rPr lang="en-US" dirty="0" smtClean="0"/>
              <a:t>Adaptation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ositive &gt; negative</a:t>
            </a:r>
            <a:endParaRPr lang="en-US" dirty="0"/>
          </a:p>
          <a:p>
            <a:r>
              <a:rPr lang="en-US" dirty="0" smtClean="0"/>
              <a:t>Total Reference </a:t>
            </a:r>
            <a:r>
              <a:rPr lang="en-US" dirty="0"/>
              <a:t>Price </a:t>
            </a:r>
            <a:r>
              <a:rPr lang="en-US" dirty="0" smtClean="0"/>
              <a:t>Adaptation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ositive &gt; negative</a:t>
            </a:r>
            <a:endParaRPr lang="en-US" dirty="0"/>
          </a:p>
          <a:p>
            <a:r>
              <a:rPr lang="en-US" dirty="0"/>
              <a:t>Selling Decisions</a:t>
            </a:r>
          </a:p>
          <a:p>
            <a:pPr lvl="1"/>
            <a:r>
              <a:rPr lang="en-US" dirty="0" smtClean="0"/>
              <a:t>&gt; ‘loss’ = &lt; selling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1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r>
              <a:rPr lang="en-US" dirty="0" err="1" smtClean="0"/>
              <a:t>Con’t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</a:p>
          <a:p>
            <a:r>
              <a:rPr lang="en-US" dirty="0" smtClean="0"/>
              <a:t>Limitations</a:t>
            </a:r>
          </a:p>
          <a:p>
            <a:r>
              <a:rPr lang="en-US" dirty="0" smtClean="0"/>
              <a:t>Future work</a:t>
            </a:r>
            <a:endParaRPr lang="en-CA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87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368" y="2060848"/>
            <a:ext cx="4114800" cy="3124944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n-CA" sz="2700" dirty="0" smtClean="0"/>
              <a:t>Jamie Poirier</a:t>
            </a:r>
          </a:p>
          <a:p>
            <a:pPr marL="114300" indent="0" algn="ctr">
              <a:buNone/>
            </a:pPr>
            <a:r>
              <a:rPr lang="en-CA" sz="2700" dirty="0"/>
              <a:t>jamie.k.poirier@gmail.com</a:t>
            </a:r>
          </a:p>
          <a:p>
            <a:pPr marL="114300" indent="0" algn="ctr">
              <a:buNone/>
            </a:pPr>
            <a:endParaRPr lang="en-CA" sz="2700" dirty="0" smtClean="0"/>
          </a:p>
          <a:p>
            <a:pPr marL="114300" indent="0" algn="ctr">
              <a:buNone/>
            </a:pPr>
            <a:endParaRPr lang="en-CA" sz="2700" dirty="0"/>
          </a:p>
          <a:p>
            <a:pPr marL="114300" indent="0" algn="ctr">
              <a:buNone/>
            </a:pPr>
            <a:r>
              <a:rPr lang="en-CA" sz="2700" dirty="0" smtClean="0"/>
              <a:t>Fabio </a:t>
            </a:r>
            <a:r>
              <a:rPr lang="en-CA" sz="2700" dirty="0" err="1" smtClean="0"/>
              <a:t>Mattos</a:t>
            </a:r>
            <a:endParaRPr lang="en-CA" sz="2700" dirty="0" smtClean="0"/>
          </a:p>
          <a:p>
            <a:pPr marL="114300" indent="0" algn="ctr">
              <a:buNone/>
            </a:pPr>
            <a:r>
              <a:rPr lang="en-CA" sz="2700" dirty="0" smtClean="0"/>
              <a:t>fmattos@unl.edu</a:t>
            </a:r>
            <a:endParaRPr lang="en-CA" sz="27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04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Theoretical Background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>
              <a:buClr>
                <a:schemeClr val="accent1"/>
              </a:buClr>
            </a:pPr>
            <a:r>
              <a:rPr lang="en-US" dirty="0" smtClean="0"/>
              <a:t>Prospect Theory</a:t>
            </a:r>
          </a:p>
          <a:p>
            <a:pPr lvl="1"/>
            <a:r>
              <a:rPr lang="en-US" dirty="0" smtClean="0"/>
              <a:t>A descriptive model of decision making under risk</a:t>
            </a:r>
          </a:p>
          <a:p>
            <a:pPr lvl="1"/>
            <a:r>
              <a:rPr lang="en-US" dirty="0" smtClean="0"/>
              <a:t>V(X) = ∑π(p</a:t>
            </a:r>
            <a:r>
              <a:rPr lang="en-US" baseline="-25000" dirty="0" smtClean="0"/>
              <a:t>i</a:t>
            </a:r>
            <a:r>
              <a:rPr lang="en-US" dirty="0" smtClean="0"/>
              <a:t>)v(x</a:t>
            </a:r>
            <a:r>
              <a:rPr lang="en-US" baseline="-25000" dirty="0" smtClean="0"/>
              <a:t>i</a:t>
            </a:r>
            <a:r>
              <a:rPr lang="en-US" dirty="0" smtClean="0"/>
              <a:t>) </a:t>
            </a:r>
          </a:p>
          <a:p>
            <a:pPr lvl="2"/>
            <a:r>
              <a:rPr lang="en-US" dirty="0" smtClean="0"/>
              <a:t>Value function</a:t>
            </a:r>
          </a:p>
          <a:p>
            <a:pPr lvl="2"/>
            <a:r>
              <a:rPr lang="en-US" dirty="0" smtClean="0"/>
              <a:t>Decision weighting function</a:t>
            </a:r>
          </a:p>
          <a:p>
            <a:r>
              <a:rPr lang="en-US" dirty="0" smtClean="0"/>
              <a:t>Reference Prices</a:t>
            </a:r>
          </a:p>
          <a:p>
            <a:pPr lvl="1"/>
            <a:r>
              <a:rPr lang="en-US" dirty="0" smtClean="0"/>
              <a:t>Formation</a:t>
            </a:r>
          </a:p>
          <a:p>
            <a:pPr lvl="1"/>
            <a:r>
              <a:rPr lang="en-US" dirty="0" smtClean="0"/>
              <a:t>Adaptation</a:t>
            </a:r>
          </a:p>
          <a:p>
            <a:pPr lvl="1"/>
            <a:endParaRPr lang="en-US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780928"/>
            <a:ext cx="3830668" cy="320636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52936"/>
            <a:ext cx="3960856" cy="325893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Prices in Marketing </a:t>
            </a:r>
            <a:r>
              <a:rPr lang="en-US" dirty="0" smtClean="0"/>
              <a:t>Decisions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>
              <a:buClr>
                <a:schemeClr val="accent1"/>
              </a:buClr>
            </a:pPr>
            <a:r>
              <a:rPr lang="en-US" sz="2200" dirty="0" smtClean="0"/>
              <a:t>Farmer Forward Pricing Behavior: Evidence From Marketing Clubs. </a:t>
            </a:r>
          </a:p>
          <a:p>
            <a:pPr marL="708660" lvl="2">
              <a:buClr>
                <a:schemeClr val="accent1"/>
              </a:buClr>
            </a:pPr>
            <a:r>
              <a:rPr lang="en-US" dirty="0" err="1" smtClean="0"/>
              <a:t>McNew</a:t>
            </a:r>
            <a:r>
              <a:rPr lang="en-US" dirty="0" smtClean="0"/>
              <a:t> </a:t>
            </a:r>
            <a:r>
              <a:rPr lang="en-US" dirty="0"/>
              <a:t>and Musser (2002)</a:t>
            </a:r>
          </a:p>
          <a:p>
            <a:pPr marL="342900" lvl="1">
              <a:buClr>
                <a:schemeClr val="accent1"/>
              </a:buClr>
            </a:pPr>
            <a:r>
              <a:rPr lang="en-CA" sz="2200" dirty="0" smtClean="0"/>
              <a:t>A Marketing Approach to Commodity Futures Exchanges:        A Case Study of the Dutch Hog Industry. </a:t>
            </a:r>
          </a:p>
          <a:p>
            <a:pPr marL="708660" lvl="2">
              <a:buClr>
                <a:schemeClr val="accent1"/>
              </a:buClr>
            </a:pPr>
            <a:r>
              <a:rPr lang="en-CA" dirty="0" err="1" smtClean="0"/>
              <a:t>Meulenberg</a:t>
            </a:r>
            <a:r>
              <a:rPr lang="en-CA" dirty="0" smtClean="0"/>
              <a:t> </a:t>
            </a:r>
            <a:r>
              <a:rPr lang="en-CA" dirty="0"/>
              <a:t>and </a:t>
            </a:r>
            <a:r>
              <a:rPr lang="en-CA" dirty="0" err="1"/>
              <a:t>Pennings</a:t>
            </a:r>
            <a:r>
              <a:rPr lang="en-CA" dirty="0"/>
              <a:t> (2002) </a:t>
            </a:r>
            <a:endParaRPr lang="en-US" dirty="0"/>
          </a:p>
          <a:p>
            <a:pPr marL="342900" lvl="1">
              <a:buClr>
                <a:schemeClr val="accent1"/>
              </a:buClr>
            </a:pPr>
            <a:r>
              <a:rPr lang="en-US" sz="2200" dirty="0"/>
              <a:t> </a:t>
            </a:r>
            <a:r>
              <a:rPr lang="en-US" sz="2200" dirty="0" smtClean="0"/>
              <a:t>Producers’ Decision Making Process in Grain Marketing:         A Study in the Canadian Market. </a:t>
            </a:r>
          </a:p>
          <a:p>
            <a:pPr marL="708660" lvl="2">
              <a:buClr>
                <a:schemeClr val="accent1"/>
              </a:buClr>
            </a:pPr>
            <a:r>
              <a:rPr lang="en-CA" dirty="0" err="1" smtClean="0"/>
              <a:t>Fryza</a:t>
            </a:r>
            <a:r>
              <a:rPr lang="en-CA" dirty="0" smtClean="0"/>
              <a:t> </a:t>
            </a:r>
            <a:r>
              <a:rPr lang="en-CA" dirty="0" smtClean="0"/>
              <a:t>and </a:t>
            </a:r>
            <a:r>
              <a:rPr lang="en-CA" dirty="0" err="1" smtClean="0"/>
              <a:t>Mattos</a:t>
            </a:r>
            <a:r>
              <a:rPr lang="en-CA" dirty="0" smtClean="0"/>
              <a:t> (2011</a:t>
            </a:r>
            <a:r>
              <a:rPr lang="en-CA" dirty="0"/>
              <a:t>)</a:t>
            </a:r>
            <a:r>
              <a:rPr lang="en-US" dirty="0"/>
              <a:t> </a:t>
            </a:r>
            <a:endParaRPr lang="en-CA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988024"/>
          </a:xfrm>
        </p:spPr>
        <p:txBody>
          <a:bodyPr>
            <a:normAutofit/>
          </a:bodyPr>
          <a:lstStyle/>
          <a:p>
            <a:r>
              <a:rPr lang="en-US" dirty="0" smtClean="0"/>
              <a:t>Reference Price Adaptation</a:t>
            </a:r>
          </a:p>
          <a:p>
            <a:pPr lvl="1"/>
            <a:r>
              <a:rPr lang="en-US" b="1" dirty="0" smtClean="0"/>
              <a:t>Hypothesis 1</a:t>
            </a:r>
          </a:p>
          <a:p>
            <a:pPr lvl="2"/>
            <a:r>
              <a:rPr lang="en-US" dirty="0" smtClean="0"/>
              <a:t>Incremental reference price adaptation follows market prices</a:t>
            </a:r>
            <a:r>
              <a:rPr lang="en-CA" dirty="0" smtClean="0"/>
              <a:t> </a:t>
            </a:r>
          </a:p>
          <a:p>
            <a:pPr lvl="2"/>
            <a:r>
              <a:rPr lang="en-CA" dirty="0" smtClean="0"/>
              <a:t>Increasing incremental adaptation is larger than decreasing incremental adaptation</a:t>
            </a:r>
            <a:endParaRPr lang="en-US" dirty="0" smtClean="0"/>
          </a:p>
          <a:p>
            <a:pPr lvl="1"/>
            <a:r>
              <a:rPr lang="en-US" b="1" dirty="0" smtClean="0"/>
              <a:t>Hypothesis 2</a:t>
            </a:r>
          </a:p>
          <a:p>
            <a:pPr lvl="2"/>
            <a:r>
              <a:rPr lang="en-US" dirty="0" smtClean="0"/>
              <a:t>Total reference price adaptation follows market prices</a:t>
            </a:r>
            <a:r>
              <a:rPr lang="en-CA" dirty="0" smtClean="0"/>
              <a:t> </a:t>
            </a:r>
            <a:endParaRPr lang="en-US" dirty="0"/>
          </a:p>
          <a:p>
            <a:pPr lvl="2"/>
            <a:r>
              <a:rPr lang="en-CA" dirty="0" smtClean="0"/>
              <a:t>Increasing total adaptation is larger than decreasing total adaptation</a:t>
            </a:r>
            <a:endParaRPr lang="en-US" dirty="0"/>
          </a:p>
          <a:p>
            <a:pPr lvl="1"/>
            <a:r>
              <a:rPr lang="en-US" b="1" dirty="0" smtClean="0"/>
              <a:t>Hypothesis 3</a:t>
            </a:r>
          </a:p>
          <a:p>
            <a:pPr lvl="2"/>
            <a:r>
              <a:rPr lang="en-US" dirty="0" smtClean="0"/>
              <a:t>Adaptation becomes larger over time</a:t>
            </a:r>
            <a:endParaRPr lang="en-US" dirty="0"/>
          </a:p>
          <a:p>
            <a:pPr lvl="2"/>
            <a:r>
              <a:rPr lang="en-CA" dirty="0" smtClean="0"/>
              <a:t>Increasing adaptation over time is larger than decreasing adaptation over time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07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Effects of Reference Prices on Decisions to Sell</a:t>
            </a:r>
          </a:p>
          <a:p>
            <a:pPr lvl="1"/>
            <a:r>
              <a:rPr lang="en-US" b="1" dirty="0" smtClean="0"/>
              <a:t>Hypothesis 4</a:t>
            </a:r>
          </a:p>
          <a:p>
            <a:pPr lvl="2"/>
            <a:r>
              <a:rPr lang="en-US" dirty="0" smtClean="0"/>
              <a:t>selling increases as price expectations decrease</a:t>
            </a:r>
            <a:r>
              <a:rPr lang="en-CA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selling increases as the reference price decreases relative to the current price</a:t>
            </a:r>
          </a:p>
          <a:p>
            <a:pPr lvl="1"/>
            <a:endParaRPr lang="en-CA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40968"/>
            <a:ext cx="3830668" cy="3206368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Research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41764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Survey/experiment: 75 grain farmers in Manitoba</a:t>
            </a:r>
          </a:p>
          <a:p>
            <a:pPr lvl="1"/>
            <a:r>
              <a:rPr lang="en-US" dirty="0" smtClean="0"/>
              <a:t>July-August 2012</a:t>
            </a:r>
          </a:p>
          <a:p>
            <a:endParaRPr lang="en-US" sz="2400" dirty="0" smtClean="0"/>
          </a:p>
          <a:p>
            <a:r>
              <a:rPr lang="en-US" sz="2400" dirty="0" smtClean="0"/>
              <a:t>Survey: demographic information</a:t>
            </a:r>
          </a:p>
          <a:p>
            <a:pPr lvl="1"/>
            <a:r>
              <a:rPr lang="en-US" dirty="0" smtClean="0"/>
              <a:t>such as farm location, age, education, experience, farm size, break-even price, self-reported risk preference</a:t>
            </a:r>
          </a:p>
          <a:p>
            <a:endParaRPr lang="en-US" sz="2400" dirty="0" smtClean="0"/>
          </a:p>
          <a:p>
            <a:r>
              <a:rPr lang="en-US" sz="2400" dirty="0" smtClean="0"/>
              <a:t>Elicitation of risk preferences</a:t>
            </a:r>
          </a:p>
          <a:p>
            <a:pPr lvl="1"/>
            <a:r>
              <a:rPr lang="en-US" dirty="0" smtClean="0"/>
              <a:t>certainty equivalent</a:t>
            </a: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58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620000" cy="1143000"/>
          </a:xfrm>
        </p:spPr>
        <p:txBody>
          <a:bodyPr/>
          <a:lstStyle/>
          <a:p>
            <a:r>
              <a:rPr lang="en-CA" dirty="0" smtClean="0"/>
              <a:t>Research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Dynamic </a:t>
            </a:r>
            <a:r>
              <a:rPr lang="en-US" sz="2400" dirty="0"/>
              <a:t>experiment simulating marketing decisions of Manitoban grain </a:t>
            </a:r>
            <a:r>
              <a:rPr lang="en-US" sz="2400" dirty="0" smtClean="0"/>
              <a:t>farmers over 10 months</a:t>
            </a:r>
            <a:endParaRPr lang="en-US" sz="2400" dirty="0"/>
          </a:p>
          <a:p>
            <a:pPr lvl="1"/>
            <a:r>
              <a:rPr lang="en-CA" sz="2200" dirty="0" smtClean="0"/>
              <a:t>In the next period, what is the price of wheat which would make you feel satisfied if you were to sell the rest of your wheat?</a:t>
            </a:r>
          </a:p>
          <a:p>
            <a:pPr lvl="1"/>
            <a:r>
              <a:rPr lang="en-CA" sz="2200" dirty="0" smtClean="0"/>
              <a:t>In the next period, if the price of wheat increases, what is the price you would sell the remainder of your wheat at?</a:t>
            </a:r>
          </a:p>
          <a:p>
            <a:pPr lvl="1"/>
            <a:r>
              <a:rPr lang="en-CA" sz="2200" dirty="0" smtClean="0"/>
              <a:t>How do you expect the price of wheat will change over the next month?  Please enter the probability of each scenario in the space provided.  </a:t>
            </a:r>
          </a:p>
          <a:p>
            <a:pPr lvl="2"/>
            <a:r>
              <a:rPr lang="en-CA" sz="1900" dirty="0" smtClean="0"/>
              <a:t>I </a:t>
            </a:r>
            <a:r>
              <a:rPr lang="en-CA" sz="1900" dirty="0"/>
              <a:t>expect the price will increase </a:t>
            </a:r>
            <a:r>
              <a:rPr lang="en-CA" sz="1900" dirty="0" smtClean="0"/>
              <a:t>(</a:t>
            </a:r>
            <a:r>
              <a:rPr lang="en-CA" sz="1900" u="sng" dirty="0" smtClean="0"/>
              <a:t>       </a:t>
            </a:r>
            <a:r>
              <a:rPr lang="en-CA" sz="1900" dirty="0" smtClean="0"/>
              <a:t>%)</a:t>
            </a:r>
            <a:endParaRPr lang="en-CA" sz="1900" dirty="0"/>
          </a:p>
          <a:p>
            <a:pPr lvl="2"/>
            <a:r>
              <a:rPr lang="en-CA" sz="1900" dirty="0"/>
              <a:t>I expect the price will remain about the same (</a:t>
            </a:r>
            <a:r>
              <a:rPr lang="en-CA" sz="1900" u="sng" dirty="0"/>
              <a:t>       </a:t>
            </a:r>
            <a:r>
              <a:rPr lang="en-CA" sz="1900" dirty="0"/>
              <a:t>%)</a:t>
            </a:r>
          </a:p>
          <a:p>
            <a:pPr lvl="2"/>
            <a:r>
              <a:rPr lang="en-CA" sz="1900" dirty="0"/>
              <a:t>I expect the price will decrease (</a:t>
            </a:r>
            <a:r>
              <a:rPr lang="en-CA" sz="1900" u="sng" dirty="0"/>
              <a:t>       </a:t>
            </a:r>
            <a:r>
              <a:rPr lang="en-CA" sz="1900" dirty="0"/>
              <a:t>%)</a:t>
            </a:r>
          </a:p>
          <a:p>
            <a:pPr lvl="1"/>
            <a:r>
              <a:rPr lang="en-CA" sz="2200" dirty="0"/>
              <a:t>Do you want to hold all, sell all or sell some wheat now?</a:t>
            </a:r>
            <a:endParaRPr lang="en-US" sz="2200" dirty="0" smtClean="0"/>
          </a:p>
          <a:p>
            <a:pPr lvl="1"/>
            <a:endParaRPr lang="en-CA" dirty="0" smtClean="0"/>
          </a:p>
          <a:p>
            <a:pPr lvl="1"/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48400"/>
            <a:ext cx="207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27584" y="1988840"/>
            <a:ext cx="7272808" cy="93610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ff 1">
  <a:themeElements>
    <a:clrScheme name="Staff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ff 1">
      <a:majorFont>
        <a:latin typeface="Myriad Web Pr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taff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ff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ff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ff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ff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ff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ff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ff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ff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ff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ff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ff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3532</TotalTime>
  <Words>1345</Words>
  <Application>Microsoft Office PowerPoint</Application>
  <PresentationFormat>On-screen Show (4:3)</PresentationFormat>
  <Paragraphs>244</Paragraphs>
  <Slides>33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Adjacency</vt:lpstr>
      <vt:lpstr>Staff 1</vt:lpstr>
      <vt:lpstr>PowerPoint Presentation</vt:lpstr>
      <vt:lpstr>Outline</vt:lpstr>
      <vt:lpstr>Introduction</vt:lpstr>
      <vt:lpstr>Theoretical Background</vt:lpstr>
      <vt:lpstr>Reference Prices in Marketing Decisions</vt:lpstr>
      <vt:lpstr>Hypotheses</vt:lpstr>
      <vt:lpstr>Hypotheses</vt:lpstr>
      <vt:lpstr>Research Method</vt:lpstr>
      <vt:lpstr>Research Method</vt:lpstr>
      <vt:lpstr>Research Method</vt:lpstr>
      <vt:lpstr>Research Method</vt:lpstr>
      <vt:lpstr>Research Method</vt:lpstr>
      <vt:lpstr>Increasing Price Sequences</vt:lpstr>
      <vt:lpstr>Decreasing Price Sequences</vt:lpstr>
      <vt:lpstr>Farmer Locations</vt:lpstr>
      <vt:lpstr>Survey: descriptive statistics</vt:lpstr>
      <vt:lpstr>Survey: descriptive statistics</vt:lpstr>
      <vt:lpstr>Survey: descriptive statistics</vt:lpstr>
      <vt:lpstr>Survey: descriptive statistics</vt:lpstr>
      <vt:lpstr>PowerPoint Presentation</vt:lpstr>
      <vt:lpstr>Experiment: results – 1</vt:lpstr>
      <vt:lpstr>Estimated Panel Regression</vt:lpstr>
      <vt:lpstr>Estimated Panel Regression</vt:lpstr>
      <vt:lpstr>Estimated Panel Regression</vt:lpstr>
      <vt:lpstr>Experiment: results – 2</vt:lpstr>
      <vt:lpstr>Estimated Panel Regression</vt:lpstr>
      <vt:lpstr>Experiment: results – 3</vt:lpstr>
      <vt:lpstr>Estimated Panel Regression</vt:lpstr>
      <vt:lpstr>Experiment: results – 4</vt:lpstr>
      <vt:lpstr>Estimated Panel Regression</vt:lpstr>
      <vt:lpstr>Conclusions</vt:lpstr>
      <vt:lpstr>Conclusions Con’t</vt:lpstr>
      <vt:lpstr>Questions?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and Adaptation of Reference Prices  by Manitoban Grain Farmers:  An Experimental Study.</dc:title>
  <dc:creator>Karen</dc:creator>
  <cp:lastModifiedBy>user</cp:lastModifiedBy>
  <cp:revision>121</cp:revision>
  <dcterms:created xsi:type="dcterms:W3CDTF">2012-05-09T14:44:12Z</dcterms:created>
  <dcterms:modified xsi:type="dcterms:W3CDTF">2013-03-08T11:52:50Z</dcterms:modified>
</cp:coreProperties>
</file>