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70" r:id="rId3"/>
    <p:sldId id="343" r:id="rId4"/>
    <p:sldId id="368" r:id="rId5"/>
    <p:sldId id="348" r:id="rId6"/>
    <p:sldId id="376" r:id="rId7"/>
    <p:sldId id="350" r:id="rId8"/>
    <p:sldId id="359" r:id="rId9"/>
    <p:sldId id="369" r:id="rId10"/>
    <p:sldId id="364" r:id="rId11"/>
    <p:sldId id="371" r:id="rId12"/>
    <p:sldId id="372" r:id="rId13"/>
    <p:sldId id="373" r:id="rId14"/>
    <p:sldId id="374" r:id="rId15"/>
    <p:sldId id="375" r:id="rId16"/>
    <p:sldId id="377" r:id="rId17"/>
    <p:sldId id="378" r:id="rId18"/>
    <p:sldId id="363" r:id="rId19"/>
    <p:sldId id="379" r:id="rId2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3399FF"/>
    <a:srgbClr val="FF9900"/>
    <a:srgbClr val="ABDFFF"/>
    <a:srgbClr val="FFFFCC"/>
    <a:srgbClr val="B2B2B2"/>
    <a:srgbClr val="EAEAEA"/>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snapToGrid="0" snapToObjects="1">
      <p:cViewPr>
        <p:scale>
          <a:sx n="75" d="100"/>
          <a:sy n="75" d="100"/>
        </p:scale>
        <p:origin x="-1014" y="-834"/>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2784" y="216"/>
      </p:cViewPr>
      <p:guideLst>
        <p:guide orient="horz" pos="2928"/>
        <p:guide pos="2208"/>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647" tIns="45824" rIns="91647" bIns="45824" rtlCol="0"/>
          <a:lstStyle>
            <a:lvl1pPr algn="l">
              <a:defRPr sz="1200"/>
            </a:lvl1pPr>
          </a:lstStyle>
          <a:p>
            <a:pPr>
              <a:defRPr/>
            </a:pPr>
            <a:endParaRPr lang="en-CA"/>
          </a:p>
        </p:txBody>
      </p:sp>
      <p:sp>
        <p:nvSpPr>
          <p:cNvPr id="3" name="Date Placeholder 2"/>
          <p:cNvSpPr>
            <a:spLocks noGrp="1"/>
          </p:cNvSpPr>
          <p:nvPr>
            <p:ph type="dt" sz="quarter" idx="1"/>
          </p:nvPr>
        </p:nvSpPr>
        <p:spPr>
          <a:xfrm>
            <a:off x="3971925" y="0"/>
            <a:ext cx="3036888" cy="465138"/>
          </a:xfrm>
          <a:prstGeom prst="rect">
            <a:avLst/>
          </a:prstGeom>
        </p:spPr>
        <p:txBody>
          <a:bodyPr vert="horz" lIns="91647" tIns="45824" rIns="91647" bIns="45824" rtlCol="0"/>
          <a:lstStyle>
            <a:lvl1pPr algn="r">
              <a:defRPr sz="1200"/>
            </a:lvl1pPr>
          </a:lstStyle>
          <a:p>
            <a:pPr>
              <a:defRPr/>
            </a:pPr>
            <a:fld id="{75A9FBEA-41BC-484E-A788-EB0040A5DB0F}" type="datetimeFigureOut">
              <a:rPr lang="en-CA"/>
              <a:pPr>
                <a:defRPr/>
              </a:pPr>
              <a:t>05/03/2013</a:t>
            </a:fld>
            <a:endParaRPr lang="en-CA"/>
          </a:p>
        </p:txBody>
      </p:sp>
      <p:sp>
        <p:nvSpPr>
          <p:cNvPr id="4" name="Footer Placeholder 3"/>
          <p:cNvSpPr>
            <a:spLocks noGrp="1"/>
          </p:cNvSpPr>
          <p:nvPr>
            <p:ph type="ftr" sz="quarter" idx="2"/>
          </p:nvPr>
        </p:nvSpPr>
        <p:spPr>
          <a:xfrm>
            <a:off x="0" y="8831263"/>
            <a:ext cx="3036888" cy="463550"/>
          </a:xfrm>
          <a:prstGeom prst="rect">
            <a:avLst/>
          </a:prstGeom>
        </p:spPr>
        <p:txBody>
          <a:bodyPr vert="horz" lIns="91647" tIns="45824" rIns="91647" bIns="45824"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971925" y="8831263"/>
            <a:ext cx="3036888" cy="463550"/>
          </a:xfrm>
          <a:prstGeom prst="rect">
            <a:avLst/>
          </a:prstGeom>
        </p:spPr>
        <p:txBody>
          <a:bodyPr vert="horz" lIns="91647" tIns="45824" rIns="91647" bIns="45824" rtlCol="0" anchor="b"/>
          <a:lstStyle>
            <a:lvl1pPr algn="r">
              <a:defRPr sz="1200"/>
            </a:lvl1pPr>
          </a:lstStyle>
          <a:p>
            <a:pPr>
              <a:defRPr/>
            </a:pPr>
            <a:fld id="{BD924972-FDB4-4F2C-BC39-6E671AAEDF5A}" type="slidenum">
              <a:rPr lang="en-CA"/>
              <a:pPr>
                <a:defRPr/>
              </a:pPr>
              <a:t>‹#›</a:t>
            </a:fld>
            <a:endParaRPr lang="en-CA"/>
          </a:p>
        </p:txBody>
      </p:sp>
    </p:spTree>
    <p:extLst>
      <p:ext uri="{BB962C8B-B14F-4D97-AF65-F5344CB8AC3E}">
        <p14:creationId xmlns:p14="http://schemas.microsoft.com/office/powerpoint/2010/main" val="1752813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647" tIns="45824" rIns="91647" bIns="45824" rtlCol="0"/>
          <a:lstStyle>
            <a:lvl1pPr algn="l">
              <a:defRPr sz="1200">
                <a:cs typeface="+mn-cs"/>
              </a:defRPr>
            </a:lvl1pPr>
          </a:lstStyle>
          <a:p>
            <a:pPr>
              <a:defRPr/>
            </a:pPr>
            <a:endParaRPr lang="en-CA"/>
          </a:p>
        </p:txBody>
      </p:sp>
      <p:sp>
        <p:nvSpPr>
          <p:cNvPr id="3" name="Date Placeholder 2"/>
          <p:cNvSpPr>
            <a:spLocks noGrp="1"/>
          </p:cNvSpPr>
          <p:nvPr>
            <p:ph type="dt" idx="1"/>
          </p:nvPr>
        </p:nvSpPr>
        <p:spPr>
          <a:xfrm>
            <a:off x="3971925" y="0"/>
            <a:ext cx="3036888" cy="465138"/>
          </a:xfrm>
          <a:prstGeom prst="rect">
            <a:avLst/>
          </a:prstGeom>
        </p:spPr>
        <p:txBody>
          <a:bodyPr vert="horz" lIns="91647" tIns="45824" rIns="91647" bIns="45824" rtlCol="0"/>
          <a:lstStyle>
            <a:lvl1pPr algn="r">
              <a:defRPr sz="1200">
                <a:cs typeface="+mn-cs"/>
              </a:defRPr>
            </a:lvl1pPr>
          </a:lstStyle>
          <a:p>
            <a:pPr>
              <a:defRPr/>
            </a:pPr>
            <a:fld id="{F3EE2282-CE25-4ACA-83F1-5970316D7373}" type="datetimeFigureOut">
              <a:rPr lang="en-CA"/>
              <a:pPr>
                <a:defRPr/>
              </a:pPr>
              <a:t>05/03/2013</a:t>
            </a:fld>
            <a:endParaRPr lang="en-CA"/>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647" tIns="45824" rIns="91647" bIns="45824" rtlCol="0" anchor="ctr"/>
          <a:lstStyle/>
          <a:p>
            <a:pPr lvl="0"/>
            <a:endParaRPr lang="en-CA"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647" tIns="45824" rIns="91647" bIns="4582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31263"/>
            <a:ext cx="3036888" cy="463550"/>
          </a:xfrm>
          <a:prstGeom prst="rect">
            <a:avLst/>
          </a:prstGeom>
        </p:spPr>
        <p:txBody>
          <a:bodyPr vert="horz" lIns="91647" tIns="45824" rIns="91647" bIns="45824" rtlCol="0" anchor="b"/>
          <a:lstStyle>
            <a:lvl1pPr algn="l">
              <a:defRPr sz="1200">
                <a:cs typeface="+mn-cs"/>
              </a:defRPr>
            </a:lvl1pPr>
          </a:lstStyle>
          <a:p>
            <a:pPr>
              <a:defRPr/>
            </a:pPr>
            <a:endParaRPr lang="en-CA"/>
          </a:p>
        </p:txBody>
      </p:sp>
      <p:sp>
        <p:nvSpPr>
          <p:cNvPr id="7" name="Slide Number Placeholder 6"/>
          <p:cNvSpPr>
            <a:spLocks noGrp="1"/>
          </p:cNvSpPr>
          <p:nvPr>
            <p:ph type="sldNum" sz="quarter" idx="5"/>
          </p:nvPr>
        </p:nvSpPr>
        <p:spPr>
          <a:xfrm>
            <a:off x="3971925" y="8831263"/>
            <a:ext cx="3036888" cy="463550"/>
          </a:xfrm>
          <a:prstGeom prst="rect">
            <a:avLst/>
          </a:prstGeom>
        </p:spPr>
        <p:txBody>
          <a:bodyPr vert="horz" lIns="91647" tIns="45824" rIns="91647" bIns="45824" rtlCol="0" anchor="b"/>
          <a:lstStyle>
            <a:lvl1pPr algn="r">
              <a:defRPr sz="1200">
                <a:cs typeface="+mn-cs"/>
              </a:defRPr>
            </a:lvl1pPr>
          </a:lstStyle>
          <a:p>
            <a:pPr>
              <a:defRPr/>
            </a:pPr>
            <a:fld id="{F12219F3-CFEE-4D9C-8DD8-49E1723EA501}" type="slidenum">
              <a:rPr lang="en-CA"/>
              <a:pPr>
                <a:defRPr/>
              </a:pPr>
              <a:t>‹#›</a:t>
            </a:fld>
            <a:endParaRPr lang="en-CA"/>
          </a:p>
        </p:txBody>
      </p:sp>
    </p:spTree>
    <p:extLst>
      <p:ext uri="{BB962C8B-B14F-4D97-AF65-F5344CB8AC3E}">
        <p14:creationId xmlns:p14="http://schemas.microsoft.com/office/powerpoint/2010/main" val="2003060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AB63B8-E68D-4308-ADA9-81FD2CD6AC8A}"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Food Processing:</a:t>
            </a:r>
          </a:p>
          <a:p>
            <a:r>
              <a:rPr lang="en-CA" dirty="0"/>
              <a:t>Sharp jumps in Capacity Utilization the 1970s and 1980s coincide with energy and commodity price spikes</a:t>
            </a:r>
          </a:p>
          <a:p>
            <a:r>
              <a:rPr lang="en-CA" dirty="0"/>
              <a:t>The late 1980s and early 1990s saw declines in capacity utilization, with a low of 0.74 occurring in 1991.</a:t>
            </a:r>
            <a:endParaRPr lang="en-US" dirty="0"/>
          </a:p>
          <a:p>
            <a:r>
              <a:rPr lang="en-CA" dirty="0"/>
              <a:t>From 1995 onward, capacity utilization has hovered between 0.95 and 1.05. </a:t>
            </a:r>
          </a:p>
          <a:p>
            <a:r>
              <a:rPr lang="en-CA" dirty="0"/>
              <a:t>Suggests food processing industry is effectively minimizing average costs</a:t>
            </a:r>
          </a:p>
          <a:p>
            <a:endParaRPr lang="en-CA" dirty="0"/>
          </a:p>
          <a:p>
            <a:r>
              <a:rPr lang="en-CA" dirty="0"/>
              <a:t>Beverage and Tobacco:</a:t>
            </a:r>
          </a:p>
          <a:p>
            <a:r>
              <a:rPr lang="en-US" dirty="0"/>
              <a:t>Capacity utilization exhibits far less volatility, but it has declined over a period of five years to 0.88 in 2008.  </a:t>
            </a:r>
          </a:p>
          <a:p>
            <a:r>
              <a:rPr lang="en-US" dirty="0"/>
              <a:t>Increasingly less effective at minimizing average costs</a:t>
            </a:r>
          </a:p>
          <a:p>
            <a:r>
              <a:rPr lang="en-US" dirty="0"/>
              <a:t>Fixed </a:t>
            </a:r>
            <a:r>
              <a:rPr lang="en-CA" dirty="0"/>
              <a:t>costs may have been high relative to average variable costs.  </a:t>
            </a:r>
          </a:p>
          <a:p>
            <a:r>
              <a:rPr lang="en-CA" dirty="0"/>
              <a:t>Persistence may also suggest that incentives exist for the industry to shed capital.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11</a:t>
            </a:fld>
            <a:endParaRPr lang="en-CA"/>
          </a:p>
        </p:txBody>
      </p:sp>
    </p:spTree>
    <p:extLst>
      <p:ext uri="{BB962C8B-B14F-4D97-AF65-F5344CB8AC3E}">
        <p14:creationId xmlns:p14="http://schemas.microsoft.com/office/powerpoint/2010/main" val="19989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12</a:t>
            </a:fld>
            <a:endParaRPr lang="en-CA"/>
          </a:p>
        </p:txBody>
      </p:sp>
    </p:spTree>
    <p:extLst>
      <p:ext uri="{BB962C8B-B14F-4D97-AF65-F5344CB8AC3E}">
        <p14:creationId xmlns:p14="http://schemas.microsoft.com/office/powerpoint/2010/main" val="429211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13</a:t>
            </a:fld>
            <a:endParaRPr lang="en-CA"/>
          </a:p>
        </p:txBody>
      </p:sp>
    </p:spTree>
    <p:extLst>
      <p:ext uri="{BB962C8B-B14F-4D97-AF65-F5344CB8AC3E}">
        <p14:creationId xmlns:p14="http://schemas.microsoft.com/office/powerpoint/2010/main" val="429211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Food Processing:</a:t>
            </a:r>
          </a:p>
          <a:p>
            <a:r>
              <a:rPr lang="en-CA" dirty="0"/>
              <a:t>Sharp jumps in Capacity Utilization the 1970s and 1980s coincide with energy and commodity price spikes</a:t>
            </a:r>
          </a:p>
          <a:p>
            <a:r>
              <a:rPr lang="en-CA" dirty="0"/>
              <a:t>The late 1980s and early 1990s saw declines in capacity utilization, with a low of 0.74 occurring in 1991.</a:t>
            </a:r>
            <a:endParaRPr lang="en-US" dirty="0"/>
          </a:p>
          <a:p>
            <a:r>
              <a:rPr lang="en-CA" dirty="0"/>
              <a:t>From 1995 onward, capacity utilization has hovered between 0.95 and 1.05. </a:t>
            </a:r>
          </a:p>
          <a:p>
            <a:r>
              <a:rPr lang="en-CA" dirty="0"/>
              <a:t>Suggests food processing industry is effectively minimizing average costs</a:t>
            </a:r>
          </a:p>
          <a:p>
            <a:endParaRPr lang="en-CA" dirty="0"/>
          </a:p>
          <a:p>
            <a:r>
              <a:rPr lang="en-CA" dirty="0"/>
              <a:t>Beverage and Tobacco:</a:t>
            </a:r>
          </a:p>
          <a:p>
            <a:r>
              <a:rPr lang="en-US" dirty="0"/>
              <a:t>Capacity utilization exhibits far less volatility, but it has declined over a period of five years to 0.88 in 2008.  </a:t>
            </a:r>
          </a:p>
          <a:p>
            <a:r>
              <a:rPr lang="en-US" dirty="0"/>
              <a:t>Increasingly less effective at minimizing average costs</a:t>
            </a:r>
          </a:p>
          <a:p>
            <a:r>
              <a:rPr lang="en-US" dirty="0"/>
              <a:t>Fixed </a:t>
            </a:r>
            <a:r>
              <a:rPr lang="en-CA" dirty="0"/>
              <a:t>costs may have been high relative to average variable costs.  </a:t>
            </a:r>
          </a:p>
          <a:p>
            <a:r>
              <a:rPr lang="en-CA" dirty="0"/>
              <a:t>Persistence may also suggest that incentives exist for the industry to shed capital.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14</a:t>
            </a:fld>
            <a:endParaRPr lang="en-CA"/>
          </a:p>
        </p:txBody>
      </p:sp>
    </p:spTree>
    <p:extLst>
      <p:ext uri="{BB962C8B-B14F-4D97-AF65-F5344CB8AC3E}">
        <p14:creationId xmlns:p14="http://schemas.microsoft.com/office/powerpoint/2010/main" val="19989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670425"/>
          </a:xfrm>
        </p:spPr>
        <p:txBody>
          <a:bodyPr/>
          <a:lstStyle/>
          <a:p>
            <a:r>
              <a:rPr lang="en-US" dirty="0"/>
              <a:t>All data is obtained from Statistics Canada’s Canadian Productivity Accounts, which follows System of National Accounts assumptions of competitive factor markets (marginal revenue equals marginal cost), full input utilization and constant returns to scale.  </a:t>
            </a:r>
          </a:p>
          <a:p>
            <a:endParaRPr lang="en-US" dirty="0"/>
          </a:p>
          <a:p>
            <a:r>
              <a:rPr lang="en-US" dirty="0"/>
              <a:t>Nominal values and quantity indexes are published. Implicit price indexes for variable inputs are constructed by dividing the total value of the variable by the relevant quantity indexes.</a:t>
            </a:r>
          </a:p>
          <a:p>
            <a:endParaRPr lang="en-US" dirty="0"/>
          </a:p>
          <a:p>
            <a:r>
              <a:rPr lang="en-US" dirty="0"/>
              <a:t>Gross output is valued at basic prices and  includes  all output produced by the industry (</a:t>
            </a:r>
            <a:r>
              <a:rPr lang="en-US" dirty="0" err="1"/>
              <a:t>eg</a:t>
            </a:r>
            <a:r>
              <a:rPr lang="en-US" dirty="0"/>
              <a:t>, sales, intermediate inputs and inventories) </a:t>
            </a:r>
          </a:p>
          <a:p>
            <a:pPr marL="0" indent="0">
              <a:buNone/>
            </a:pPr>
            <a:r>
              <a:rPr lang="en-US" dirty="0"/>
              <a:t>  </a:t>
            </a:r>
          </a:p>
          <a:p>
            <a:r>
              <a:rPr lang="en-US" dirty="0"/>
              <a:t>Industry-level series of aggregated stocks of capital weighted by user costs reflect the value of the flow of capital services.  In a competitive equilibrium, the user costs are equivalent to relative marginal products, so the level of capital services index depends on both quantity and asset mix.</a:t>
            </a:r>
          </a:p>
          <a:p>
            <a:pPr marL="0" indent="0">
              <a:buNone/>
            </a:pPr>
            <a:r>
              <a:rPr lang="en-US" dirty="0"/>
              <a:t>  </a:t>
            </a:r>
          </a:p>
          <a:p>
            <a:r>
              <a:rPr lang="en-US" dirty="0"/>
              <a:t>The flow of </a:t>
            </a:r>
            <a:r>
              <a:rPr lang="en-US" dirty="0" err="1"/>
              <a:t>labour</a:t>
            </a:r>
            <a:r>
              <a:rPr lang="en-US" dirty="0"/>
              <a:t> services also takes into account the quantity and composition.</a:t>
            </a:r>
          </a:p>
          <a:p>
            <a:pPr marL="0" indent="0">
              <a:buNone/>
            </a:pPr>
            <a:r>
              <a:rPr lang="en-US" dirty="0"/>
              <a:t>  </a:t>
            </a:r>
          </a:p>
          <a:p>
            <a:r>
              <a:rPr lang="en-US" dirty="0"/>
              <a:t>Series on intermediate inputs account for energy, materials and services and are mainly and based upon Use tables within the Input-Output accounts.  Intermediate inputs are valued at purchaser prices.  </a:t>
            </a:r>
          </a:p>
          <a:p>
            <a:pPr marL="0" indent="0">
              <a:buNone/>
            </a:pPr>
            <a:endParaRPr lang="en-US" sz="1100" dirty="0"/>
          </a:p>
          <a:p>
            <a:pPr marL="0" indent="0">
              <a:buNone/>
            </a:pPr>
            <a:endParaRPr lang="en-US" sz="1100" dirty="0"/>
          </a:p>
          <a:p>
            <a:pPr marL="0" indent="0">
              <a:buNone/>
            </a:pP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15</a:t>
            </a:fld>
            <a:endParaRPr lang="en-CA"/>
          </a:p>
        </p:txBody>
      </p:sp>
    </p:spTree>
    <p:extLst>
      <p:ext uri="{BB962C8B-B14F-4D97-AF65-F5344CB8AC3E}">
        <p14:creationId xmlns:p14="http://schemas.microsoft.com/office/powerpoint/2010/main" val="256277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16</a:t>
            </a:fld>
            <a:endParaRPr lang="en-CA"/>
          </a:p>
        </p:txBody>
      </p:sp>
    </p:spTree>
    <p:extLst>
      <p:ext uri="{BB962C8B-B14F-4D97-AF65-F5344CB8AC3E}">
        <p14:creationId xmlns:p14="http://schemas.microsoft.com/office/powerpoint/2010/main" val="64898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17</a:t>
            </a:fld>
            <a:endParaRPr lang="en-CA"/>
          </a:p>
        </p:txBody>
      </p:sp>
    </p:spTree>
    <p:extLst>
      <p:ext uri="{BB962C8B-B14F-4D97-AF65-F5344CB8AC3E}">
        <p14:creationId xmlns:p14="http://schemas.microsoft.com/office/powerpoint/2010/main" val="64898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18</a:t>
            </a:fld>
            <a:endParaRPr lang="en-CA"/>
          </a:p>
        </p:txBody>
      </p:sp>
    </p:spTree>
    <p:extLst>
      <p:ext uri="{BB962C8B-B14F-4D97-AF65-F5344CB8AC3E}">
        <p14:creationId xmlns:p14="http://schemas.microsoft.com/office/powerpoint/2010/main" val="429211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19</a:t>
            </a:fld>
            <a:endParaRPr lang="en-CA"/>
          </a:p>
        </p:txBody>
      </p:sp>
    </p:spTree>
    <p:extLst>
      <p:ext uri="{BB962C8B-B14F-4D97-AF65-F5344CB8AC3E}">
        <p14:creationId xmlns:p14="http://schemas.microsoft.com/office/powerpoint/2010/main" val="429211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3</a:t>
            </a:fld>
            <a:endParaRPr lang="en-CA"/>
          </a:p>
        </p:txBody>
      </p:sp>
    </p:spTree>
    <p:extLst>
      <p:ext uri="{BB962C8B-B14F-4D97-AF65-F5344CB8AC3E}">
        <p14:creationId xmlns:p14="http://schemas.microsoft.com/office/powerpoint/2010/main" val="101559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4</a:t>
            </a:fld>
            <a:endParaRPr lang="en-CA"/>
          </a:p>
        </p:txBody>
      </p:sp>
    </p:spTree>
    <p:extLst>
      <p:ext uri="{BB962C8B-B14F-4D97-AF65-F5344CB8AC3E}">
        <p14:creationId xmlns:p14="http://schemas.microsoft.com/office/powerpoint/2010/main" val="367491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5</a:t>
            </a:fld>
            <a:endParaRPr lang="en-CA"/>
          </a:p>
        </p:txBody>
      </p:sp>
    </p:spTree>
    <p:extLst>
      <p:ext uri="{BB962C8B-B14F-4D97-AF65-F5344CB8AC3E}">
        <p14:creationId xmlns:p14="http://schemas.microsoft.com/office/powerpoint/2010/main" val="312272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6</a:t>
            </a:fld>
            <a:endParaRPr lang="en-CA"/>
          </a:p>
        </p:txBody>
      </p:sp>
    </p:spTree>
    <p:extLst>
      <p:ext uri="{BB962C8B-B14F-4D97-AF65-F5344CB8AC3E}">
        <p14:creationId xmlns:p14="http://schemas.microsoft.com/office/powerpoint/2010/main" val="64898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7</a:t>
            </a:fld>
            <a:endParaRPr lang="en-CA"/>
          </a:p>
        </p:txBody>
      </p:sp>
    </p:spTree>
    <p:extLst>
      <p:ext uri="{BB962C8B-B14F-4D97-AF65-F5344CB8AC3E}">
        <p14:creationId xmlns:p14="http://schemas.microsoft.com/office/powerpoint/2010/main" val="64898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670425"/>
          </a:xfrm>
        </p:spPr>
        <p:txBody>
          <a:bodyPr/>
          <a:lstStyle/>
          <a:p>
            <a:r>
              <a:rPr lang="en-US" dirty="0"/>
              <a:t>All data is obtained from Statistics Canada’s Canadian Productivity Accounts, which follows System of National Accounts assumptions of competitive factor markets (marginal revenue equals marginal cost), full input utilization and constant returns to scale.  </a:t>
            </a:r>
          </a:p>
          <a:p>
            <a:endParaRPr lang="en-US" dirty="0"/>
          </a:p>
          <a:p>
            <a:r>
              <a:rPr lang="en-US" dirty="0"/>
              <a:t>Nominal values and quantity indexes are published. Implicit price indexes for variable inputs are constructed by dividing the total value of the variable by the relevant quantity indexes.</a:t>
            </a:r>
          </a:p>
          <a:p>
            <a:endParaRPr lang="en-US" dirty="0"/>
          </a:p>
          <a:p>
            <a:r>
              <a:rPr lang="en-US" dirty="0"/>
              <a:t>Gross output is valued at basic prices and  includes  all output produced by the industry (</a:t>
            </a:r>
            <a:r>
              <a:rPr lang="en-US" dirty="0" err="1"/>
              <a:t>eg</a:t>
            </a:r>
            <a:r>
              <a:rPr lang="en-US" dirty="0"/>
              <a:t>, sales, intermediate inputs and inventories) </a:t>
            </a:r>
          </a:p>
          <a:p>
            <a:pPr marL="0" indent="0">
              <a:buNone/>
            </a:pPr>
            <a:r>
              <a:rPr lang="en-US" dirty="0"/>
              <a:t>  </a:t>
            </a:r>
          </a:p>
          <a:p>
            <a:r>
              <a:rPr lang="en-US" dirty="0"/>
              <a:t>Industry-level series of aggregated stocks of capital weighted by user costs reflect the value of the flow of capital services.  In a competitive equilibrium, the user costs are equivalent to relative marginal products, so the level of capital services index depends on both quantity and asset mix.</a:t>
            </a:r>
          </a:p>
          <a:p>
            <a:pPr marL="0" indent="0">
              <a:buNone/>
            </a:pPr>
            <a:r>
              <a:rPr lang="en-US" dirty="0"/>
              <a:t>  </a:t>
            </a:r>
          </a:p>
          <a:p>
            <a:r>
              <a:rPr lang="en-US" dirty="0"/>
              <a:t>The flow of </a:t>
            </a:r>
            <a:r>
              <a:rPr lang="en-US" dirty="0" err="1"/>
              <a:t>labour</a:t>
            </a:r>
            <a:r>
              <a:rPr lang="en-US" dirty="0"/>
              <a:t> services also takes into account the quantity and composition.</a:t>
            </a:r>
          </a:p>
          <a:p>
            <a:pPr marL="0" indent="0">
              <a:buNone/>
            </a:pPr>
            <a:r>
              <a:rPr lang="en-US" dirty="0"/>
              <a:t>  </a:t>
            </a:r>
          </a:p>
          <a:p>
            <a:r>
              <a:rPr lang="en-US" dirty="0"/>
              <a:t>Series on intermediate inputs account for energy, materials and services and are mainly and based upon Use tables within the Input-Output accounts.  Intermediate inputs are valued at purchaser prices.  </a:t>
            </a:r>
          </a:p>
          <a:p>
            <a:pPr marL="0" indent="0">
              <a:buNone/>
            </a:pPr>
            <a:endParaRPr lang="en-US" sz="1100" dirty="0"/>
          </a:p>
          <a:p>
            <a:pPr marL="0" indent="0">
              <a:buNone/>
            </a:pPr>
            <a:endParaRPr lang="en-US" sz="1100" dirty="0"/>
          </a:p>
          <a:p>
            <a:pPr marL="0" indent="0">
              <a:buNone/>
            </a:pP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8</a:t>
            </a:fld>
            <a:endParaRPr lang="en-CA"/>
          </a:p>
        </p:txBody>
      </p:sp>
    </p:spTree>
    <p:extLst>
      <p:ext uri="{BB962C8B-B14F-4D97-AF65-F5344CB8AC3E}">
        <p14:creationId xmlns:p14="http://schemas.microsoft.com/office/powerpoint/2010/main" val="256277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Food Processing:</a:t>
            </a:r>
          </a:p>
          <a:p>
            <a:r>
              <a:rPr lang="en-CA" dirty="0"/>
              <a:t>Sharp jumps in Capacity Utilization the 1970s and 1980s coincide with energy and commodity price spikes</a:t>
            </a:r>
          </a:p>
          <a:p>
            <a:r>
              <a:rPr lang="en-CA" dirty="0"/>
              <a:t>The late 1980s and early 1990s saw declines in capacity utilization, with a low of 0.74 occurring in 1991.</a:t>
            </a:r>
            <a:endParaRPr lang="en-US" dirty="0"/>
          </a:p>
          <a:p>
            <a:r>
              <a:rPr lang="en-CA" dirty="0"/>
              <a:t>From 1995 onward, capacity utilization has hovered between 0.95 and 1.05. </a:t>
            </a:r>
          </a:p>
          <a:p>
            <a:r>
              <a:rPr lang="en-CA" dirty="0"/>
              <a:t>Suggests food processing industry is effectively minimizing average costs</a:t>
            </a:r>
          </a:p>
          <a:p>
            <a:endParaRPr lang="en-CA" dirty="0"/>
          </a:p>
          <a:p>
            <a:r>
              <a:rPr lang="en-CA" dirty="0"/>
              <a:t>Beverage and Tobacco:</a:t>
            </a:r>
          </a:p>
          <a:p>
            <a:r>
              <a:rPr lang="en-US" dirty="0"/>
              <a:t>Capacity utilization exhibits far less volatility, but it has declined over a period of five years to 0.88 in 2008.  </a:t>
            </a:r>
          </a:p>
          <a:p>
            <a:r>
              <a:rPr lang="en-US" dirty="0"/>
              <a:t>Increasingly less effective at minimizing average costs</a:t>
            </a:r>
          </a:p>
          <a:p>
            <a:r>
              <a:rPr lang="en-US" dirty="0"/>
              <a:t>Fixed </a:t>
            </a:r>
            <a:r>
              <a:rPr lang="en-CA" dirty="0"/>
              <a:t>costs may have been high relative to average variable costs.  </a:t>
            </a:r>
          </a:p>
          <a:p>
            <a:r>
              <a:rPr lang="en-CA" dirty="0"/>
              <a:t>Persistence may also suggest that incentives exist for the industry to shed capital.</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9</a:t>
            </a:fld>
            <a:endParaRPr lang="en-CA"/>
          </a:p>
        </p:txBody>
      </p:sp>
    </p:spTree>
    <p:extLst>
      <p:ext uri="{BB962C8B-B14F-4D97-AF65-F5344CB8AC3E}">
        <p14:creationId xmlns:p14="http://schemas.microsoft.com/office/powerpoint/2010/main" val="19989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2219F3-CFEE-4D9C-8DD8-49E1723EA501}" type="slidenum">
              <a:rPr lang="en-CA" smtClean="0"/>
              <a:pPr>
                <a:defRPr/>
              </a:pPr>
              <a:t>10</a:t>
            </a:fld>
            <a:endParaRPr lang="en-CA"/>
          </a:p>
        </p:txBody>
      </p:sp>
    </p:spTree>
    <p:extLst>
      <p:ext uri="{BB962C8B-B14F-4D97-AF65-F5344CB8AC3E}">
        <p14:creationId xmlns:p14="http://schemas.microsoft.com/office/powerpoint/2010/main" val="360447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2F05D8B-73EC-4950-8994-39311E62CA8C}" type="slidenum">
              <a:rPr lang="en-CA"/>
              <a:pPr>
                <a:defRPr/>
              </a:pPr>
              <a:t>‹#›</a:t>
            </a:fld>
            <a:endParaRPr lang="en-CA"/>
          </a:p>
        </p:txBody>
      </p:sp>
    </p:spTree>
    <p:extLst>
      <p:ext uri="{BB962C8B-B14F-4D97-AF65-F5344CB8AC3E}">
        <p14:creationId xmlns:p14="http://schemas.microsoft.com/office/powerpoint/2010/main" val="38078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7B6A32D4-AC41-4DE9-90CA-5CB990016816}" type="slidenum">
              <a:rPr lang="en-CA"/>
              <a:pPr>
                <a:defRPr/>
              </a:pPr>
              <a:t>‹#›</a:t>
            </a:fld>
            <a:endParaRPr lang="en-CA"/>
          </a:p>
        </p:txBody>
      </p:sp>
    </p:spTree>
    <p:extLst>
      <p:ext uri="{BB962C8B-B14F-4D97-AF65-F5344CB8AC3E}">
        <p14:creationId xmlns:p14="http://schemas.microsoft.com/office/powerpoint/2010/main" val="175587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D3E0B17-04F6-4723-B74E-F637F622C4B2}" type="slidenum">
              <a:rPr lang="en-CA"/>
              <a:pPr>
                <a:defRPr/>
              </a:pPr>
              <a:t>‹#›</a:t>
            </a:fld>
            <a:endParaRPr lang="en-CA"/>
          </a:p>
        </p:txBody>
      </p:sp>
    </p:spTree>
    <p:extLst>
      <p:ext uri="{BB962C8B-B14F-4D97-AF65-F5344CB8AC3E}">
        <p14:creationId xmlns:p14="http://schemas.microsoft.com/office/powerpoint/2010/main" val="379594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747AB55-65F6-439D-A926-E55D9C763EBA}" type="slidenum">
              <a:rPr lang="en-CA"/>
              <a:pPr>
                <a:defRPr/>
              </a:pPr>
              <a:t>‹#›</a:t>
            </a:fld>
            <a:endParaRPr lang="en-CA"/>
          </a:p>
        </p:txBody>
      </p:sp>
    </p:spTree>
    <p:extLst>
      <p:ext uri="{BB962C8B-B14F-4D97-AF65-F5344CB8AC3E}">
        <p14:creationId xmlns:p14="http://schemas.microsoft.com/office/powerpoint/2010/main" val="194304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BE7F1BF-D80E-427A-858F-D851B3B22FF7}" type="slidenum">
              <a:rPr lang="en-CA"/>
              <a:pPr>
                <a:defRPr/>
              </a:pPr>
              <a:t>‹#›</a:t>
            </a:fld>
            <a:endParaRPr lang="en-CA"/>
          </a:p>
        </p:txBody>
      </p:sp>
    </p:spTree>
    <p:extLst>
      <p:ext uri="{BB962C8B-B14F-4D97-AF65-F5344CB8AC3E}">
        <p14:creationId xmlns:p14="http://schemas.microsoft.com/office/powerpoint/2010/main" val="41172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55255DC6-207E-4CC1-A2F9-FB66F308EF45}" type="slidenum">
              <a:rPr lang="en-CA"/>
              <a:pPr>
                <a:defRPr/>
              </a:pPr>
              <a:t>‹#›</a:t>
            </a:fld>
            <a:endParaRPr lang="en-CA"/>
          </a:p>
        </p:txBody>
      </p:sp>
    </p:spTree>
    <p:extLst>
      <p:ext uri="{BB962C8B-B14F-4D97-AF65-F5344CB8AC3E}">
        <p14:creationId xmlns:p14="http://schemas.microsoft.com/office/powerpoint/2010/main" val="303524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C9D1DA5-7F89-4521-B7DC-72827EEDEF13}" type="slidenum">
              <a:rPr lang="en-CA"/>
              <a:pPr>
                <a:defRPr/>
              </a:pPr>
              <a:t>‹#›</a:t>
            </a:fld>
            <a:endParaRPr lang="en-CA"/>
          </a:p>
        </p:txBody>
      </p:sp>
    </p:spTree>
    <p:extLst>
      <p:ext uri="{BB962C8B-B14F-4D97-AF65-F5344CB8AC3E}">
        <p14:creationId xmlns:p14="http://schemas.microsoft.com/office/powerpoint/2010/main" val="12507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417BD86-4E3F-420C-A6DB-C165F88CCC18}" type="slidenum">
              <a:rPr lang="en-CA"/>
              <a:pPr>
                <a:defRPr/>
              </a:pPr>
              <a:t>‹#›</a:t>
            </a:fld>
            <a:endParaRPr lang="en-CA"/>
          </a:p>
        </p:txBody>
      </p:sp>
    </p:spTree>
    <p:extLst>
      <p:ext uri="{BB962C8B-B14F-4D97-AF65-F5344CB8AC3E}">
        <p14:creationId xmlns:p14="http://schemas.microsoft.com/office/powerpoint/2010/main" val="154211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B2F01083-9A9F-4BA2-9F7B-3B8C5EBBC2DE}" type="slidenum">
              <a:rPr lang="en-CA"/>
              <a:pPr>
                <a:defRPr/>
              </a:pPr>
              <a:t>‹#›</a:t>
            </a:fld>
            <a:endParaRPr lang="en-CA"/>
          </a:p>
        </p:txBody>
      </p:sp>
    </p:spTree>
    <p:extLst>
      <p:ext uri="{BB962C8B-B14F-4D97-AF65-F5344CB8AC3E}">
        <p14:creationId xmlns:p14="http://schemas.microsoft.com/office/powerpoint/2010/main" val="90096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007249DE-DB1E-4898-A6C9-B19B49C79113}" type="slidenum">
              <a:rPr lang="en-CA"/>
              <a:pPr>
                <a:defRPr/>
              </a:pPr>
              <a:t>‹#›</a:t>
            </a:fld>
            <a:endParaRPr lang="en-CA"/>
          </a:p>
        </p:txBody>
      </p:sp>
    </p:spTree>
    <p:extLst>
      <p:ext uri="{BB962C8B-B14F-4D97-AF65-F5344CB8AC3E}">
        <p14:creationId xmlns:p14="http://schemas.microsoft.com/office/powerpoint/2010/main" val="69295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1DDD06F-3245-4403-8C69-5688747F9A29}" type="slidenum">
              <a:rPr lang="en-CA"/>
              <a:pPr>
                <a:defRPr/>
              </a:pPr>
              <a:t>‹#›</a:t>
            </a:fld>
            <a:endParaRPr lang="en-CA"/>
          </a:p>
        </p:txBody>
      </p:sp>
    </p:spTree>
    <p:extLst>
      <p:ext uri="{BB962C8B-B14F-4D97-AF65-F5344CB8AC3E}">
        <p14:creationId xmlns:p14="http://schemas.microsoft.com/office/powerpoint/2010/main" val="134840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Cliquez pour modifier les styles du texte du masque</a:t>
            </a:r>
          </a:p>
          <a:p>
            <a:pPr lvl="1"/>
            <a:r>
              <a:rPr lang="en-CA" smtClean="0"/>
              <a:t>Deuxième niveau</a:t>
            </a:r>
          </a:p>
          <a:p>
            <a:pPr lvl="2"/>
            <a:r>
              <a:rPr lang="en-CA" smtClean="0"/>
              <a:t>Troisième niveau</a:t>
            </a:r>
          </a:p>
          <a:p>
            <a:pPr lvl="3"/>
            <a:r>
              <a:rPr lang="en-CA" smtClean="0"/>
              <a:t>Quatrième niveau</a:t>
            </a:r>
          </a:p>
          <a:p>
            <a:pPr lvl="4"/>
            <a:r>
              <a:rPr lang="en-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673B2FD-4ECB-41CF-8061-90A5BB0B14A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Microsoft_Excel_97-2003_Worksheet2.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68400" y="3836988"/>
            <a:ext cx="6175375" cy="2363724"/>
          </a:xfrm>
        </p:spPr>
        <p:txBody>
          <a:bodyPr anchor="t">
            <a:spAutoFit/>
          </a:bodyPr>
          <a:lstStyle/>
          <a:p>
            <a:pPr>
              <a:lnSpc>
                <a:spcPct val="90000"/>
              </a:lnSpc>
            </a:pPr>
            <a:r>
              <a:rPr lang="en-CA" sz="2400" dirty="0"/>
              <a:t>Canadian Food Dollar: </a:t>
            </a:r>
            <a:br>
              <a:rPr lang="en-CA" sz="2400" dirty="0"/>
            </a:br>
            <a:r>
              <a:rPr lang="en-CA" sz="2400" dirty="0"/>
              <a:t>Breakdown between Farm and Marketing Costs </a:t>
            </a:r>
            <a:br>
              <a:rPr lang="en-CA" sz="2400" dirty="0"/>
            </a:br>
            <a:r>
              <a:rPr lang="en-CA" sz="2800" dirty="0" smtClean="0"/>
              <a:t/>
            </a:r>
            <a:br>
              <a:rPr lang="en-CA" sz="2800" dirty="0" smtClean="0"/>
            </a:br>
            <a:r>
              <a:rPr lang="en-CA" sz="1600" i="1" dirty="0"/>
              <a:t>Presentation to SPAA Workshop</a:t>
            </a:r>
            <a:br>
              <a:rPr lang="en-CA" sz="1600" i="1" dirty="0"/>
            </a:br>
            <a:r>
              <a:rPr lang="en-CA" sz="1600" i="1" dirty="0" smtClean="0"/>
              <a:t>by Ken Nakagawa and Brett Maxwell, </a:t>
            </a:r>
            <a:r>
              <a:rPr lang="en-CA" sz="1600" i="1" dirty="0"/>
              <a:t>AAFC</a:t>
            </a:r>
            <a:br>
              <a:rPr lang="en-CA" sz="1600" i="1" dirty="0"/>
            </a:br>
            <a:r>
              <a:rPr lang="en-CA" sz="1600" i="1" dirty="0"/>
              <a:t>Chateau </a:t>
            </a:r>
            <a:r>
              <a:rPr lang="en-CA" sz="1600" i="1" dirty="0" smtClean="0"/>
              <a:t>Laurier, Ottawa, ON</a:t>
            </a:r>
            <a:r>
              <a:rPr lang="en-CA" sz="1600" i="1" dirty="0"/>
              <a:t/>
            </a:r>
            <a:br>
              <a:rPr lang="en-CA" sz="1600" i="1" dirty="0"/>
            </a:br>
            <a:r>
              <a:rPr lang="en-US" sz="1600" i="1" dirty="0"/>
              <a:t>March 8,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Canadian Food Dollar Series: Data</a:t>
            </a:r>
            <a:endParaRPr lang="en-US" sz="2400" dirty="0"/>
          </a:p>
        </p:txBody>
      </p:sp>
      <p:sp>
        <p:nvSpPr>
          <p:cNvPr id="3" name="Content Placeholder 2"/>
          <p:cNvSpPr>
            <a:spLocks noGrp="1"/>
          </p:cNvSpPr>
          <p:nvPr>
            <p:ph sz="half" idx="1"/>
          </p:nvPr>
        </p:nvSpPr>
        <p:spPr>
          <a:xfrm>
            <a:off x="457198" y="1417638"/>
            <a:ext cx="8229601" cy="4565650"/>
          </a:xfrm>
        </p:spPr>
        <p:txBody>
          <a:bodyPr/>
          <a:lstStyle/>
          <a:p>
            <a:r>
              <a:rPr lang="en-CA" sz="1800" dirty="0" smtClean="0"/>
              <a:t>Analyzes data from the annual </a:t>
            </a:r>
            <a:r>
              <a:rPr lang="en-CA" sz="1800" dirty="0"/>
              <a:t>Input-Output (IO) tables, </a:t>
            </a:r>
            <a:r>
              <a:rPr lang="en-CA" sz="1800" dirty="0" smtClean="0"/>
              <a:t>which </a:t>
            </a:r>
            <a:r>
              <a:rPr lang="en-CA" sz="1800" dirty="0"/>
              <a:t>AAFC receives annually from Statistics </a:t>
            </a:r>
            <a:r>
              <a:rPr lang="en-CA" sz="1800" dirty="0" smtClean="0"/>
              <a:t>Canada, from 1997 to 2008 </a:t>
            </a:r>
          </a:p>
          <a:p>
            <a:pPr marL="0" indent="0">
              <a:buNone/>
            </a:pPr>
            <a:r>
              <a:rPr lang="en-CA" sz="1600" dirty="0" smtClean="0"/>
              <a:t> </a:t>
            </a:r>
            <a:endParaRPr lang="en-CA" sz="1600" dirty="0"/>
          </a:p>
          <a:p>
            <a:endParaRPr lang="en-CA" sz="1800" dirty="0" smtClean="0"/>
          </a:p>
          <a:p>
            <a:endParaRPr lang="en-CA" sz="1800" dirty="0" smtClean="0"/>
          </a:p>
          <a:p>
            <a:endParaRPr lang="en-CA" sz="1800" dirty="0" smtClean="0"/>
          </a:p>
          <a:p>
            <a:endParaRPr lang="en-CA" sz="1800" dirty="0" smtClean="0"/>
          </a:p>
          <a:p>
            <a:pPr marL="0" indent="0">
              <a:buNone/>
            </a:pPr>
            <a:endParaRPr lang="en-CA" sz="1800" dirty="0" smtClean="0"/>
          </a:p>
          <a:p>
            <a:r>
              <a:rPr lang="en-CA" sz="1800" dirty="0" smtClean="0"/>
              <a:t>Data </a:t>
            </a:r>
            <a:r>
              <a:rPr lang="en-CA" sz="1800" dirty="0"/>
              <a:t>from IO tables  provide a more complete accounting of Canadian food spending by better accounting for and measuring: </a:t>
            </a:r>
          </a:p>
          <a:p>
            <a:pPr lvl="1" eaLnBrk="1" hangingPunct="1">
              <a:lnSpc>
                <a:spcPct val="80000"/>
              </a:lnSpc>
              <a:defRPr/>
            </a:pPr>
            <a:r>
              <a:rPr lang="en-CA" sz="1600" dirty="0"/>
              <a:t>The movement of agriculture and agri-food products</a:t>
            </a:r>
          </a:p>
          <a:p>
            <a:pPr lvl="1" eaLnBrk="1" hangingPunct="1">
              <a:lnSpc>
                <a:spcPct val="80000"/>
              </a:lnSpc>
              <a:defRPr/>
            </a:pPr>
            <a:r>
              <a:rPr lang="en-CA" sz="1600" dirty="0"/>
              <a:t>The impact of agriculture input usage and the linkages up </a:t>
            </a:r>
            <a:r>
              <a:rPr lang="en-CA" sz="1600" dirty="0" smtClean="0"/>
              <a:t>stream</a:t>
            </a:r>
            <a:endParaRPr lang="en-CA" sz="1600" dirty="0"/>
          </a:p>
          <a:p>
            <a:pPr lvl="1" eaLnBrk="1" hangingPunct="1">
              <a:lnSpc>
                <a:spcPct val="80000"/>
              </a:lnSpc>
              <a:buClr>
                <a:srgbClr val="8D8B45"/>
              </a:buClr>
              <a:defRPr/>
            </a:pPr>
            <a:r>
              <a:rPr lang="en-CA" sz="1600" dirty="0">
                <a:solidFill>
                  <a:srgbClr val="000000"/>
                </a:solidFill>
              </a:rPr>
              <a:t>Linkages </a:t>
            </a:r>
            <a:r>
              <a:rPr lang="en-CA" sz="1600" dirty="0" smtClean="0">
                <a:solidFill>
                  <a:srgbClr val="000000"/>
                </a:solidFill>
              </a:rPr>
              <a:t>throughout and across </a:t>
            </a:r>
            <a:r>
              <a:rPr lang="en-CA" sz="1600" dirty="0">
                <a:solidFill>
                  <a:srgbClr val="000000"/>
                </a:solidFill>
              </a:rPr>
              <a:t>the </a:t>
            </a:r>
            <a:r>
              <a:rPr lang="en-CA" sz="1600" dirty="0" smtClean="0">
                <a:solidFill>
                  <a:srgbClr val="000000"/>
                </a:solidFill>
              </a:rPr>
              <a:t>food supply </a:t>
            </a:r>
            <a:r>
              <a:rPr lang="en-CA" sz="1600" dirty="0">
                <a:solidFill>
                  <a:srgbClr val="000000"/>
                </a:solidFill>
              </a:rPr>
              <a:t>chain (primary-processing-retail</a:t>
            </a:r>
            <a:r>
              <a:rPr lang="en-CA" sz="1600" dirty="0" smtClean="0">
                <a:solidFill>
                  <a:srgbClr val="000000"/>
                </a:solidFill>
              </a:rPr>
              <a:t>)</a:t>
            </a:r>
            <a:endParaRPr lang="en-CA" sz="1200" dirty="0"/>
          </a:p>
          <a:p>
            <a:pPr marL="0" indent="0">
              <a:buNone/>
            </a:pPr>
            <a:endParaRPr lang="en-CA" sz="1600" dirty="0"/>
          </a:p>
          <a:p>
            <a:endParaRPr lang="en-US" sz="1600" dirty="0" smtClean="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10</a:t>
            </a:fld>
            <a:endParaRPr lang="en-CA"/>
          </a:p>
        </p:txBody>
      </p:sp>
      <p:sp>
        <p:nvSpPr>
          <p:cNvPr id="7" name="TextBox 6"/>
          <p:cNvSpPr txBox="1"/>
          <p:nvPr/>
        </p:nvSpPr>
        <p:spPr>
          <a:xfrm>
            <a:off x="2630022" y="2034400"/>
            <a:ext cx="1969770" cy="276999"/>
          </a:xfrm>
          <a:prstGeom prst="rect">
            <a:avLst/>
          </a:prstGeom>
          <a:noFill/>
        </p:spPr>
        <p:txBody>
          <a:bodyPr wrap="none" rtlCol="0">
            <a:spAutoFit/>
          </a:bodyPr>
          <a:lstStyle/>
          <a:p>
            <a:r>
              <a:rPr lang="en-CA" sz="1200" b="1" dirty="0" smtClean="0"/>
              <a:t>INPUT-OUTPUT TABLES</a:t>
            </a:r>
            <a:endParaRPr lang="en-CA" sz="1200" b="1" dirty="0"/>
          </a:p>
        </p:txBody>
      </p:sp>
      <p:sp>
        <p:nvSpPr>
          <p:cNvPr id="8" name="Rectangle 7"/>
          <p:cNvSpPr/>
          <p:nvPr/>
        </p:nvSpPr>
        <p:spPr>
          <a:xfrm>
            <a:off x="957361" y="2841356"/>
            <a:ext cx="1371600" cy="71808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smtClean="0">
                <a:ln>
                  <a:noFill/>
                </a:ln>
                <a:solidFill>
                  <a:prstClr val="white"/>
                </a:solidFill>
                <a:effectLst/>
                <a:uLnTx/>
                <a:uFillTx/>
                <a:latin typeface="Calibri"/>
                <a:ea typeface="+mn-ea"/>
                <a:cs typeface="+mn-cs"/>
              </a:rPr>
              <a:t>Commodities made by industry</a:t>
            </a:r>
          </a:p>
        </p:txBody>
      </p:sp>
      <p:sp>
        <p:nvSpPr>
          <p:cNvPr id="10" name="Rectangle 9"/>
          <p:cNvSpPr/>
          <p:nvPr/>
        </p:nvSpPr>
        <p:spPr>
          <a:xfrm>
            <a:off x="2766050" y="2842078"/>
            <a:ext cx="1371600" cy="71808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smtClean="0">
                <a:ln>
                  <a:noFill/>
                </a:ln>
                <a:solidFill>
                  <a:prstClr val="white"/>
                </a:solidFill>
                <a:effectLst/>
                <a:uLnTx/>
                <a:uFillTx/>
                <a:latin typeface="Calibri"/>
                <a:ea typeface="+mn-ea"/>
                <a:cs typeface="+mn-cs"/>
              </a:rPr>
              <a:t>Commodities used by industry</a:t>
            </a:r>
          </a:p>
        </p:txBody>
      </p:sp>
      <p:sp>
        <p:nvSpPr>
          <p:cNvPr id="11" name="TextBox 10"/>
          <p:cNvSpPr txBox="1"/>
          <p:nvPr/>
        </p:nvSpPr>
        <p:spPr>
          <a:xfrm>
            <a:off x="2401848" y="2842078"/>
            <a:ext cx="364202" cy="523220"/>
          </a:xfrm>
          <a:prstGeom prst="rect">
            <a:avLst/>
          </a:prstGeom>
          <a:noFill/>
        </p:spPr>
        <p:txBody>
          <a:bodyPr wrap="none" rtlCol="0">
            <a:spAutoFit/>
          </a:bodyPr>
          <a:lstStyle/>
          <a:p>
            <a:pPr fontAlgn="auto">
              <a:spcBef>
                <a:spcPts val="0"/>
              </a:spcBef>
              <a:spcAft>
                <a:spcPts val="0"/>
              </a:spcAft>
            </a:pPr>
            <a:r>
              <a:rPr lang="en-CA" sz="2800" dirty="0" smtClean="0">
                <a:solidFill>
                  <a:prstClr val="black"/>
                </a:solidFill>
                <a:latin typeface="Calibri"/>
                <a:cs typeface="+mn-cs"/>
              </a:rPr>
              <a:t>+</a:t>
            </a:r>
            <a:endParaRPr lang="en-CA" sz="2800" dirty="0">
              <a:solidFill>
                <a:prstClr val="black"/>
              </a:solidFill>
              <a:latin typeface="Calibri"/>
              <a:cs typeface="+mn-cs"/>
            </a:endParaRPr>
          </a:p>
        </p:txBody>
      </p:sp>
      <p:sp>
        <p:nvSpPr>
          <p:cNvPr id="12" name="Rectangle 11"/>
          <p:cNvSpPr/>
          <p:nvPr/>
        </p:nvSpPr>
        <p:spPr>
          <a:xfrm>
            <a:off x="957361" y="2355312"/>
            <a:ext cx="1371600" cy="4191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smtClean="0">
                <a:ln>
                  <a:noFill/>
                </a:ln>
                <a:solidFill>
                  <a:prstClr val="white"/>
                </a:solidFill>
                <a:effectLst/>
                <a:uLnTx/>
                <a:uFillTx/>
                <a:latin typeface="Calibri"/>
                <a:ea typeface="+mn-ea"/>
                <a:cs typeface="+mn-cs"/>
              </a:rPr>
              <a:t>Inputs</a:t>
            </a:r>
          </a:p>
        </p:txBody>
      </p:sp>
      <p:sp>
        <p:nvSpPr>
          <p:cNvPr id="13" name="TextBox 12"/>
          <p:cNvSpPr txBox="1"/>
          <p:nvPr/>
        </p:nvSpPr>
        <p:spPr>
          <a:xfrm>
            <a:off x="4190795" y="2869124"/>
            <a:ext cx="364202" cy="523220"/>
          </a:xfrm>
          <a:prstGeom prst="rect">
            <a:avLst/>
          </a:prstGeom>
          <a:noFill/>
        </p:spPr>
        <p:txBody>
          <a:bodyPr wrap="none" rtlCol="0">
            <a:spAutoFit/>
          </a:bodyPr>
          <a:lstStyle/>
          <a:p>
            <a:pPr fontAlgn="auto">
              <a:spcBef>
                <a:spcPts val="0"/>
              </a:spcBef>
              <a:spcAft>
                <a:spcPts val="0"/>
              </a:spcAft>
            </a:pPr>
            <a:r>
              <a:rPr lang="en-CA" sz="2800" dirty="0" smtClean="0">
                <a:solidFill>
                  <a:prstClr val="black"/>
                </a:solidFill>
                <a:latin typeface="Calibri"/>
                <a:cs typeface="+mn-cs"/>
              </a:rPr>
              <a:t>+</a:t>
            </a:r>
            <a:endParaRPr lang="en-CA" sz="2800" dirty="0">
              <a:solidFill>
                <a:prstClr val="black"/>
              </a:solidFill>
              <a:latin typeface="Calibri"/>
              <a:cs typeface="+mn-cs"/>
            </a:endParaRPr>
          </a:p>
        </p:txBody>
      </p:sp>
      <p:sp>
        <p:nvSpPr>
          <p:cNvPr id="14" name="Rectangle 13"/>
          <p:cNvSpPr/>
          <p:nvPr/>
        </p:nvSpPr>
        <p:spPr>
          <a:xfrm>
            <a:off x="4550694" y="2834468"/>
            <a:ext cx="1371600" cy="71808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smtClean="0">
                <a:ln>
                  <a:noFill/>
                </a:ln>
                <a:solidFill>
                  <a:prstClr val="white"/>
                </a:solidFill>
                <a:effectLst/>
                <a:uLnTx/>
                <a:uFillTx/>
                <a:latin typeface="Calibri"/>
                <a:ea typeface="+mn-ea"/>
                <a:cs typeface="+mn-cs"/>
              </a:rPr>
              <a:t>Commodities used by final purchasers</a:t>
            </a:r>
          </a:p>
        </p:txBody>
      </p:sp>
      <p:sp>
        <p:nvSpPr>
          <p:cNvPr id="15" name="TextBox 14"/>
          <p:cNvSpPr txBox="1"/>
          <p:nvPr/>
        </p:nvSpPr>
        <p:spPr>
          <a:xfrm>
            <a:off x="5951788" y="2869124"/>
            <a:ext cx="364202" cy="523220"/>
          </a:xfrm>
          <a:prstGeom prst="rect">
            <a:avLst/>
          </a:prstGeom>
          <a:noFill/>
        </p:spPr>
        <p:txBody>
          <a:bodyPr wrap="none" rtlCol="0">
            <a:spAutoFit/>
          </a:bodyPr>
          <a:lstStyle/>
          <a:p>
            <a:pPr fontAlgn="auto">
              <a:spcBef>
                <a:spcPts val="0"/>
              </a:spcBef>
              <a:spcAft>
                <a:spcPts val="0"/>
              </a:spcAft>
            </a:pPr>
            <a:r>
              <a:rPr lang="en-CA" sz="2800" dirty="0" smtClean="0">
                <a:solidFill>
                  <a:prstClr val="black"/>
                </a:solidFill>
                <a:latin typeface="Calibri"/>
                <a:cs typeface="+mn-cs"/>
              </a:rPr>
              <a:t>=</a:t>
            </a:r>
            <a:endParaRPr lang="en-CA" sz="2800" dirty="0">
              <a:solidFill>
                <a:prstClr val="black"/>
              </a:solidFill>
              <a:latin typeface="Calibri"/>
              <a:cs typeface="+mn-cs"/>
            </a:endParaRPr>
          </a:p>
        </p:txBody>
      </p:sp>
      <p:sp>
        <p:nvSpPr>
          <p:cNvPr id="16" name="Rectangle 15"/>
          <p:cNvSpPr/>
          <p:nvPr/>
        </p:nvSpPr>
        <p:spPr>
          <a:xfrm>
            <a:off x="6315990" y="2869124"/>
            <a:ext cx="1371600" cy="4191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400" b="1" kern="0" dirty="0" smtClean="0">
                <a:solidFill>
                  <a:prstClr val="white"/>
                </a:solidFill>
                <a:latin typeface="Calibri"/>
                <a:cs typeface="+mn-cs"/>
              </a:rPr>
              <a:t>Out</a:t>
            </a:r>
            <a:r>
              <a:rPr kumimoji="0" lang="en-CA" sz="1400" b="1" i="0" u="none" strike="noStrike" kern="0" cap="none" spc="0" normalizeH="0" baseline="0" noProof="0" dirty="0" smtClean="0">
                <a:ln>
                  <a:noFill/>
                </a:ln>
                <a:solidFill>
                  <a:prstClr val="white"/>
                </a:solidFill>
                <a:effectLst/>
                <a:uLnTx/>
                <a:uFillTx/>
                <a:latin typeface="Calibri"/>
                <a:ea typeface="+mn-ea"/>
                <a:cs typeface="+mn-cs"/>
              </a:rPr>
              <a:t>puts</a:t>
            </a:r>
          </a:p>
        </p:txBody>
      </p:sp>
    </p:spTree>
    <p:extLst>
      <p:ext uri="{BB962C8B-B14F-4D97-AF65-F5344CB8AC3E}">
        <p14:creationId xmlns:p14="http://schemas.microsoft.com/office/powerpoint/2010/main" val="426543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Canadian Food Dollar Series: Methodology </a:t>
            </a:r>
            <a:endParaRPr lang="en-US" sz="2400" dirty="0"/>
          </a:p>
        </p:txBody>
      </p:sp>
      <p:sp>
        <p:nvSpPr>
          <p:cNvPr id="3" name="Content Placeholder 2"/>
          <p:cNvSpPr>
            <a:spLocks noGrp="1"/>
          </p:cNvSpPr>
          <p:nvPr>
            <p:ph sz="half" idx="1"/>
          </p:nvPr>
        </p:nvSpPr>
        <p:spPr>
          <a:xfrm>
            <a:off x="457198" y="1417638"/>
            <a:ext cx="8229602" cy="4565650"/>
          </a:xfrm>
        </p:spPr>
        <p:txBody>
          <a:bodyPr/>
          <a:lstStyle/>
          <a:p>
            <a:pPr marL="0" indent="0">
              <a:buNone/>
            </a:pPr>
            <a:r>
              <a:rPr lang="en-CA" sz="2000" u="sng" dirty="0" smtClean="0"/>
              <a:t>Farm share calculation is a four step process:  </a:t>
            </a:r>
            <a:endParaRPr lang="en-CA" sz="1800" dirty="0" smtClean="0"/>
          </a:p>
          <a:p>
            <a:r>
              <a:rPr lang="en-CA" sz="1800" dirty="0" smtClean="0"/>
              <a:t>Step 1</a:t>
            </a:r>
            <a:r>
              <a:rPr lang="en-CA" sz="1800" dirty="0"/>
              <a:t>: Domestic Farm Output Calculation = (Farm Outputs – Exports – Imports) </a:t>
            </a:r>
            <a:endParaRPr lang="en-CA" sz="1800" dirty="0" smtClean="0"/>
          </a:p>
          <a:p>
            <a:r>
              <a:rPr lang="en-CA" sz="1800" dirty="0"/>
              <a:t>Step </a:t>
            </a:r>
            <a:r>
              <a:rPr lang="en-CA" sz="1800" dirty="0" smtClean="0"/>
              <a:t>2: Feed Input Calculation = (Farm-to-Farm Inputs + Farm to Manufacturing Inputs Sold to farms)</a:t>
            </a:r>
          </a:p>
          <a:p>
            <a:pPr lvl="1"/>
            <a:r>
              <a:rPr lang="en-CA" sz="1400" dirty="0"/>
              <a:t>Net out the outputs that go back into industries that are input providers and inputs </a:t>
            </a:r>
            <a:r>
              <a:rPr lang="en-CA" sz="1400" dirty="0" smtClean="0"/>
              <a:t>sold </a:t>
            </a:r>
            <a:r>
              <a:rPr lang="en-CA" sz="1400" dirty="0"/>
              <a:t>back to farms</a:t>
            </a:r>
          </a:p>
          <a:p>
            <a:pPr lvl="1"/>
            <a:r>
              <a:rPr lang="en-CA" sz="1400" dirty="0"/>
              <a:t>Needs to be done to avoid double </a:t>
            </a:r>
            <a:r>
              <a:rPr lang="en-CA" sz="1400" dirty="0" smtClean="0"/>
              <a:t>counting of outputs, such as domestically produced feed grain that goes into animal feed manufacturing and is resold to farms</a:t>
            </a:r>
            <a:endParaRPr lang="en-CA" sz="1400" dirty="0"/>
          </a:p>
          <a:p>
            <a:r>
              <a:rPr lang="en-CA" sz="1800" dirty="0" smtClean="0"/>
              <a:t>Step 3: Net Domestic </a:t>
            </a:r>
            <a:r>
              <a:rPr lang="en-CA" sz="1800" dirty="0"/>
              <a:t>Farm Output Calculation = </a:t>
            </a:r>
            <a:r>
              <a:rPr lang="en-CA" sz="1800" dirty="0" smtClean="0"/>
              <a:t>(Domestic Farm Output </a:t>
            </a:r>
            <a:r>
              <a:rPr lang="en-CA" sz="1800" dirty="0"/>
              <a:t>– </a:t>
            </a:r>
            <a:r>
              <a:rPr lang="en-CA" sz="1800" dirty="0" smtClean="0"/>
              <a:t>Feed Input Calculation) </a:t>
            </a:r>
          </a:p>
          <a:p>
            <a:r>
              <a:rPr lang="en-CA" sz="1800" dirty="0" smtClean="0"/>
              <a:t>Step 4: Farm Share Calculation = Net Domestic Farm Output Calculation / Total Food Expenditure</a:t>
            </a:r>
          </a:p>
          <a:p>
            <a:pPr lvl="1"/>
            <a:r>
              <a:rPr lang="en-CA" sz="1400" dirty="0" smtClean="0"/>
              <a:t>Net Domestic Farm Output Calculation is divided into total expenditure of food purchased in Canada to come up with farm share value </a:t>
            </a:r>
          </a:p>
          <a:p>
            <a:pPr lvl="1"/>
            <a:r>
              <a:rPr lang="en-CA" sz="1400" dirty="0" smtClean="0"/>
              <a:t>Farm share calculation is equivalent to the “total food” calculation of the US food dollar series </a:t>
            </a:r>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11</a:t>
            </a:fld>
            <a:endParaRPr lang="en-CA"/>
          </a:p>
        </p:txBody>
      </p:sp>
    </p:spTree>
    <p:extLst>
      <p:ext uri="{BB962C8B-B14F-4D97-AF65-F5344CB8AC3E}">
        <p14:creationId xmlns:p14="http://schemas.microsoft.com/office/powerpoint/2010/main" val="1111848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Canadian Food Dollar Series: Preliminary Results of Total Annual Food Expenditures</a:t>
            </a:r>
            <a:endParaRPr lang="en-US" sz="2400" dirty="0"/>
          </a:p>
        </p:txBody>
      </p:sp>
      <p:sp>
        <p:nvSpPr>
          <p:cNvPr id="3" name="Content Placeholder 2"/>
          <p:cNvSpPr>
            <a:spLocks noGrp="1"/>
          </p:cNvSpPr>
          <p:nvPr>
            <p:ph sz="half" idx="1"/>
          </p:nvPr>
        </p:nvSpPr>
        <p:spPr>
          <a:xfrm>
            <a:off x="139700" y="1219200"/>
            <a:ext cx="8864600" cy="4525963"/>
          </a:xfrm>
        </p:spPr>
        <p:txBody>
          <a:bodyPr/>
          <a:lstStyle/>
          <a:p>
            <a:pPr marL="0" indent="0">
              <a:buNone/>
            </a:pPr>
            <a:endParaRPr lang="en-US" sz="1000" dirty="0"/>
          </a:p>
          <a:p>
            <a:r>
              <a:rPr lang="en-CA" sz="1800" dirty="0" smtClean="0"/>
              <a:t>Preliminary results </a:t>
            </a:r>
            <a:r>
              <a:rPr lang="en-CA" sz="1800" dirty="0"/>
              <a:t>found that Canadian total food expenditure, </a:t>
            </a:r>
            <a:r>
              <a:rPr lang="en-CA" sz="1800" dirty="0" smtClean="0"/>
              <a:t>including alcoholic </a:t>
            </a:r>
            <a:r>
              <a:rPr lang="en-CA" sz="1800" dirty="0"/>
              <a:t>and soft drink beverages, has increased from $81.8 B to $136.4 B from 1997-2008</a:t>
            </a:r>
          </a:p>
          <a:p>
            <a:r>
              <a:rPr lang="en-CA" sz="1800" dirty="0" smtClean="0"/>
              <a:t>Out </a:t>
            </a:r>
            <a:r>
              <a:rPr lang="en-CA" sz="1800" dirty="0"/>
              <a:t>of this $136.4 B in 2008, $14.7 B went to Farm Share and $121.6 B went to Marketing Costs Share for 10.8% and 89.2% respectively </a:t>
            </a:r>
            <a:endParaRPr lang="en-US" sz="1800" dirty="0"/>
          </a:p>
          <a:p>
            <a:pPr marL="0" indent="0">
              <a:buNone/>
            </a:pPr>
            <a:endParaRPr lang="en-CA" sz="2000" dirty="0" smtClean="0"/>
          </a:p>
          <a:p>
            <a:pPr marL="0" indent="0">
              <a:buNone/>
            </a:pPr>
            <a:endParaRPr lang="en-CA" sz="1600" dirty="0" smtClean="0"/>
          </a:p>
        </p:txBody>
      </p:sp>
      <p:sp>
        <p:nvSpPr>
          <p:cNvPr id="5" name="Slide Number Placeholder 4"/>
          <p:cNvSpPr>
            <a:spLocks noGrp="1"/>
          </p:cNvSpPr>
          <p:nvPr>
            <p:ph type="sldNum" sz="quarter" idx="12"/>
          </p:nvPr>
        </p:nvSpPr>
        <p:spPr/>
        <p:txBody>
          <a:bodyPr/>
          <a:lstStyle/>
          <a:p>
            <a:pPr>
              <a:defRPr/>
            </a:pPr>
            <a:fld id="{55255DC6-207E-4CC1-A2F9-FB66F308EF45}" type="slidenum">
              <a:rPr lang="en-CA" smtClean="0"/>
              <a:pPr>
                <a:defRPr/>
              </a:pPr>
              <a:t>12</a:t>
            </a:fld>
            <a:endParaRPr lang="en-CA"/>
          </a:p>
        </p:txBody>
      </p:sp>
      <p:graphicFrame>
        <p:nvGraphicFramePr>
          <p:cNvPr id="7" name="Object 6"/>
          <p:cNvGraphicFramePr>
            <a:graphicFrameLocks/>
          </p:cNvGraphicFramePr>
          <p:nvPr>
            <p:extLst>
              <p:ext uri="{D42A27DB-BD31-4B8C-83A1-F6EECF244321}">
                <p14:modId xmlns:p14="http://schemas.microsoft.com/office/powerpoint/2010/main" val="3591349164"/>
              </p:ext>
            </p:extLst>
          </p:nvPr>
        </p:nvGraphicFramePr>
        <p:xfrm>
          <a:off x="139700" y="2765425"/>
          <a:ext cx="8864600" cy="3368675"/>
        </p:xfrm>
        <a:graphic>
          <a:graphicData uri="http://schemas.openxmlformats.org/presentationml/2006/ole">
            <mc:AlternateContent xmlns:mc="http://schemas.openxmlformats.org/markup-compatibility/2006">
              <mc:Choice xmlns:v="urn:schemas-microsoft-com:vml" Requires="v">
                <p:oleObj spid="_x0000_s1065" r:id="rId4" imgW="7114649" imgH="3603048" progId="Excel.Chart.8">
                  <p:embed/>
                </p:oleObj>
              </mc:Choice>
              <mc:Fallback>
                <p:oleObj r:id="rId4" imgW="7114649" imgH="3603048"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2765425"/>
                        <a:ext cx="8864600" cy="33686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7211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Canadian Food Dollar Series: Preliminary Results of Farm Share and Marketing Costs Share</a:t>
            </a:r>
            <a:endParaRPr lang="en-US" sz="2400" dirty="0"/>
          </a:p>
        </p:txBody>
      </p:sp>
      <p:sp>
        <p:nvSpPr>
          <p:cNvPr id="3" name="Content Placeholder 2"/>
          <p:cNvSpPr>
            <a:spLocks noGrp="1"/>
          </p:cNvSpPr>
          <p:nvPr>
            <p:ph sz="half" idx="1"/>
          </p:nvPr>
        </p:nvSpPr>
        <p:spPr>
          <a:xfrm>
            <a:off x="139700" y="1219200"/>
            <a:ext cx="8864600" cy="4525963"/>
          </a:xfrm>
        </p:spPr>
        <p:txBody>
          <a:bodyPr/>
          <a:lstStyle/>
          <a:p>
            <a:pPr marL="0" indent="0">
              <a:buNone/>
            </a:pPr>
            <a:endParaRPr lang="en-US" sz="1000" dirty="0"/>
          </a:p>
          <a:p>
            <a:r>
              <a:rPr lang="en-CA" sz="1800" dirty="0" smtClean="0"/>
              <a:t>From 1997-2008, the average farm and marketing cost share was 10.6% and 84.6%</a:t>
            </a:r>
            <a:endParaRPr lang="en-CA" sz="1800" dirty="0"/>
          </a:p>
          <a:p>
            <a:pPr lvl="1"/>
            <a:r>
              <a:rPr lang="en-CA" sz="1600" dirty="0" smtClean="0"/>
              <a:t>Farm share rose between 1997-1999, 2003-2004 and 2007-2008</a:t>
            </a:r>
          </a:p>
          <a:p>
            <a:pPr lvl="1"/>
            <a:r>
              <a:rPr lang="en-CA" sz="1600" dirty="0" smtClean="0"/>
              <a:t>Farm share fell between 2000-2002 and 2005-2006</a:t>
            </a:r>
          </a:p>
          <a:p>
            <a:pPr lvl="1"/>
            <a:r>
              <a:rPr lang="en-CA" sz="1600" dirty="0" smtClean="0"/>
              <a:t>Highest farm share was 12.1% in 1999 and 2004, lowest farm share was 8.3% in 2002</a:t>
            </a:r>
            <a:endParaRPr lang="en-US" sz="1600" dirty="0"/>
          </a:p>
          <a:p>
            <a:pPr marL="0" indent="0">
              <a:buNone/>
            </a:pPr>
            <a:endParaRPr lang="en-CA" sz="2000" dirty="0" smtClean="0"/>
          </a:p>
          <a:p>
            <a:pPr marL="0" indent="0">
              <a:buNone/>
            </a:pPr>
            <a:endParaRPr lang="en-CA" sz="1600" dirty="0" smtClean="0"/>
          </a:p>
        </p:txBody>
      </p:sp>
      <p:sp>
        <p:nvSpPr>
          <p:cNvPr id="5" name="Slide Number Placeholder 4"/>
          <p:cNvSpPr>
            <a:spLocks noGrp="1"/>
          </p:cNvSpPr>
          <p:nvPr>
            <p:ph type="sldNum" sz="quarter" idx="12"/>
          </p:nvPr>
        </p:nvSpPr>
        <p:spPr/>
        <p:txBody>
          <a:bodyPr/>
          <a:lstStyle/>
          <a:p>
            <a:pPr>
              <a:defRPr/>
            </a:pPr>
            <a:fld id="{55255DC6-207E-4CC1-A2F9-FB66F308EF45}" type="slidenum">
              <a:rPr lang="en-CA" smtClean="0"/>
              <a:pPr>
                <a:defRPr/>
              </a:pPr>
              <a:t>13</a:t>
            </a:fld>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46400"/>
            <a:ext cx="85344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5745163"/>
            <a:ext cx="59626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412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Canadian Food Dollar Series: Preliminary Results Interpretation </a:t>
            </a:r>
            <a:endParaRPr lang="en-US" sz="2400" dirty="0"/>
          </a:p>
        </p:txBody>
      </p:sp>
      <p:sp>
        <p:nvSpPr>
          <p:cNvPr id="3" name="Content Placeholder 2"/>
          <p:cNvSpPr>
            <a:spLocks noGrp="1"/>
          </p:cNvSpPr>
          <p:nvPr>
            <p:ph sz="half" idx="1"/>
          </p:nvPr>
        </p:nvSpPr>
        <p:spPr>
          <a:xfrm>
            <a:off x="457198" y="1417638"/>
            <a:ext cx="8229602" cy="4565650"/>
          </a:xfrm>
        </p:spPr>
        <p:txBody>
          <a:bodyPr/>
          <a:lstStyle/>
          <a:p>
            <a:r>
              <a:rPr lang="en-CA" sz="1800" dirty="0" smtClean="0"/>
              <a:t>Potential explanations and drivers for changes in the farm share may be a result of:</a:t>
            </a:r>
          </a:p>
          <a:p>
            <a:pPr lvl="1"/>
            <a:r>
              <a:rPr lang="en-CA" sz="1600" dirty="0" smtClean="0"/>
              <a:t>The commodity price spikes in 2007-2008 which may have coincided with higher farm share</a:t>
            </a:r>
          </a:p>
          <a:p>
            <a:pPr lvl="1"/>
            <a:r>
              <a:rPr lang="en-CA" sz="1600" dirty="0"/>
              <a:t>The commodity price </a:t>
            </a:r>
            <a:r>
              <a:rPr lang="en-CA" sz="1600" dirty="0" smtClean="0"/>
              <a:t>drops </a:t>
            </a:r>
            <a:r>
              <a:rPr lang="en-CA" sz="1600" dirty="0"/>
              <a:t>in </a:t>
            </a:r>
            <a:r>
              <a:rPr lang="en-CA" sz="1600" dirty="0" smtClean="0"/>
              <a:t>2005-2006 </a:t>
            </a:r>
            <a:r>
              <a:rPr lang="en-CA" sz="1600" dirty="0"/>
              <a:t>which may have coincided with </a:t>
            </a:r>
            <a:r>
              <a:rPr lang="en-CA" sz="1600" dirty="0" smtClean="0"/>
              <a:t>lower farm share</a:t>
            </a:r>
          </a:p>
          <a:p>
            <a:pPr lvl="1"/>
            <a:r>
              <a:rPr lang="en-CA" sz="1600" dirty="0" smtClean="0"/>
              <a:t>Weather impacts from drought and flooding, such as those which took place in parts of the Prairie provinces in 2001-2002</a:t>
            </a:r>
          </a:p>
          <a:p>
            <a:pPr lvl="1"/>
            <a:r>
              <a:rPr lang="en-CA" sz="1600" dirty="0"/>
              <a:t>I</a:t>
            </a:r>
            <a:r>
              <a:rPr lang="en-CA" sz="1600" dirty="0" smtClean="0"/>
              <a:t>mpacts from BSE and other livestock related diseases from 2003 to 2008</a:t>
            </a:r>
          </a:p>
          <a:p>
            <a:pPr lvl="1"/>
            <a:r>
              <a:rPr lang="en-CA" sz="1600" dirty="0" smtClean="0"/>
              <a:t>Consumers purchasing more highly processed food products and eating out more</a:t>
            </a:r>
            <a:endParaRPr lang="en-CA" sz="1600" dirty="0"/>
          </a:p>
          <a:p>
            <a:pPr marL="457200" lvl="1" indent="0">
              <a:buNone/>
            </a:pPr>
            <a:endParaRPr lang="en-US" sz="1800" dirty="0" smtClean="0"/>
          </a:p>
          <a:p>
            <a:r>
              <a:rPr lang="en-CA" sz="1800" dirty="0" smtClean="0"/>
              <a:t>Further research and analysis is needed to explain what other potential drivers could have impacted these preliminary results</a:t>
            </a:r>
            <a:endParaRPr lang="en-US" sz="1800" dirty="0"/>
          </a:p>
          <a:p>
            <a:pPr lvl="1">
              <a:defRPr/>
            </a:pPr>
            <a:endParaRPr lang="en-CA" sz="14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14</a:t>
            </a:fld>
            <a:endParaRPr lang="en-CA"/>
          </a:p>
        </p:txBody>
      </p:sp>
    </p:spTree>
    <p:extLst>
      <p:ext uri="{BB962C8B-B14F-4D97-AF65-F5344CB8AC3E}">
        <p14:creationId xmlns:p14="http://schemas.microsoft.com/office/powerpoint/2010/main" val="79915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US and Canadian Food Dollar Series Comparison: Data and Methodology </a:t>
            </a:r>
            <a:endParaRPr lang="en-CA" sz="2400" b="1" dirty="0"/>
          </a:p>
        </p:txBody>
      </p:sp>
      <p:sp>
        <p:nvSpPr>
          <p:cNvPr id="3" name="Content Placeholder 2"/>
          <p:cNvSpPr>
            <a:spLocks noGrp="1"/>
          </p:cNvSpPr>
          <p:nvPr>
            <p:ph sz="half" idx="1"/>
          </p:nvPr>
        </p:nvSpPr>
        <p:spPr>
          <a:xfrm>
            <a:off x="457199" y="1274763"/>
            <a:ext cx="8543926" cy="4708525"/>
          </a:xfrm>
        </p:spPr>
        <p:txBody>
          <a:bodyPr/>
          <a:lstStyle/>
          <a:p>
            <a:pPr marL="0" indent="0">
              <a:buNone/>
            </a:pPr>
            <a:r>
              <a:rPr lang="en-CA" sz="1800" u="sng" dirty="0" smtClean="0"/>
              <a:t>Data</a:t>
            </a:r>
          </a:p>
          <a:p>
            <a:r>
              <a:rPr lang="en-CA" sz="1800" dirty="0" smtClean="0"/>
              <a:t>Similarities in US and Canadian Food Dollar Series Data</a:t>
            </a:r>
            <a:endParaRPr lang="en-CA" sz="1800" dirty="0"/>
          </a:p>
          <a:p>
            <a:pPr lvl="1"/>
            <a:r>
              <a:rPr lang="en-CA" sz="1400" dirty="0" smtClean="0"/>
              <a:t>Both series are using IO data and calculate farm share for total food expenditures</a:t>
            </a:r>
          </a:p>
          <a:p>
            <a:pPr marL="0" indent="0">
              <a:buNone/>
            </a:pPr>
            <a:r>
              <a:rPr lang="en-CA" sz="1800" u="sng" dirty="0" smtClean="0"/>
              <a:t>Methodology</a:t>
            </a:r>
            <a:r>
              <a:rPr lang="en-CA" sz="1800" dirty="0" smtClean="0"/>
              <a:t>	  </a:t>
            </a:r>
          </a:p>
          <a:p>
            <a:r>
              <a:rPr lang="en-CA" sz="1800" dirty="0"/>
              <a:t>Similarities in US and Canadian Food Dollar Series </a:t>
            </a:r>
            <a:r>
              <a:rPr lang="en-CA" sz="1800" dirty="0" smtClean="0"/>
              <a:t>Methodology</a:t>
            </a:r>
            <a:endParaRPr lang="en-CA" sz="1800" dirty="0"/>
          </a:p>
          <a:p>
            <a:pPr lvl="1"/>
            <a:r>
              <a:rPr lang="en-CA" sz="1400" dirty="0" smtClean="0"/>
              <a:t>Farm-to-farm and Farm </a:t>
            </a:r>
            <a:r>
              <a:rPr lang="en-CA" sz="1400" dirty="0"/>
              <a:t>to Manufacturing </a:t>
            </a:r>
            <a:r>
              <a:rPr lang="en-CA" sz="1400" dirty="0" smtClean="0"/>
              <a:t>transactions are both netted out to prevent double counting</a:t>
            </a:r>
          </a:p>
          <a:p>
            <a:pPr lvl="1"/>
            <a:r>
              <a:rPr lang="en-CA" sz="1400" dirty="0"/>
              <a:t>P</a:t>
            </a:r>
            <a:r>
              <a:rPr lang="en-CA" sz="1400" dirty="0" smtClean="0"/>
              <a:t>rocessed </a:t>
            </a:r>
            <a:r>
              <a:rPr lang="en-CA" sz="1400" dirty="0"/>
              <a:t>food that goes back into </a:t>
            </a:r>
            <a:r>
              <a:rPr lang="en-CA" sz="1400" dirty="0" smtClean="0"/>
              <a:t>processing is netted out, so if flour </a:t>
            </a:r>
            <a:r>
              <a:rPr lang="en-CA" sz="1400" dirty="0"/>
              <a:t>is purchased by a bakery, only the bakery value added is counted and the flour value added is not </a:t>
            </a:r>
            <a:r>
              <a:rPr lang="en-CA" sz="1400" dirty="0" smtClean="0"/>
              <a:t>recounted</a:t>
            </a:r>
          </a:p>
          <a:p>
            <a:pPr lvl="1"/>
            <a:r>
              <a:rPr lang="en-CA" sz="1400" dirty="0">
                <a:solidFill>
                  <a:srgbClr val="000000"/>
                </a:solidFill>
              </a:rPr>
              <a:t>Food processing number calculations do not only reflect processing of domestic-only </a:t>
            </a:r>
            <a:r>
              <a:rPr lang="en-CA" sz="1400" dirty="0" smtClean="0">
                <a:solidFill>
                  <a:srgbClr val="000000"/>
                </a:solidFill>
              </a:rPr>
              <a:t>inputs, </a:t>
            </a:r>
            <a:r>
              <a:rPr lang="en-CA" sz="1400" dirty="0"/>
              <a:t>but it does only include consumer purchases of domestically produced processed foods</a:t>
            </a:r>
            <a:endParaRPr lang="en-CA" sz="1400" dirty="0">
              <a:solidFill>
                <a:srgbClr val="000000"/>
              </a:solidFill>
            </a:endParaRPr>
          </a:p>
          <a:p>
            <a:r>
              <a:rPr lang="en-CA" sz="1800" dirty="0" smtClean="0"/>
              <a:t>Differences </a:t>
            </a:r>
            <a:r>
              <a:rPr lang="en-CA" sz="1800" dirty="0"/>
              <a:t>in US and Canadian Food Dollar Series Methodology</a:t>
            </a:r>
          </a:p>
          <a:p>
            <a:pPr lvl="1"/>
            <a:r>
              <a:rPr lang="en-CA" sz="1400" dirty="0" smtClean="0"/>
              <a:t>US food dollar calculation takes imports off personal consumption numbers , such as excluding fresh fruit imported for consumption, to get import exclusive consumption</a:t>
            </a:r>
          </a:p>
          <a:p>
            <a:pPr lvl="1"/>
            <a:r>
              <a:rPr lang="en-CA" sz="1400" dirty="0" smtClean="0"/>
              <a:t>Canadian IO tables do not split out the share of inputs according to whether they are imported or not, even if they did it would not provide a similar comparison to the US</a:t>
            </a:r>
          </a:p>
          <a:p>
            <a:pPr lvl="1"/>
            <a:r>
              <a:rPr lang="en-CA" sz="1400" dirty="0" smtClean="0"/>
              <a:t>Canada imports a much higher percentage of food than the US, especially fruits and vegetables in the winter months, which the US is self-sufficient in and exports</a:t>
            </a:r>
          </a:p>
          <a:p>
            <a:endParaRPr lang="en-US" sz="1600" dirty="0" smtClean="0"/>
          </a:p>
          <a:p>
            <a:endParaRPr lang="en-US" sz="1400" dirty="0" smtClean="0"/>
          </a:p>
          <a:p>
            <a:pPr marL="0" indent="0">
              <a:buNone/>
            </a:pPr>
            <a:endParaRPr lang="en-US" sz="1200" dirty="0">
              <a:ea typeface="+mn-ea"/>
              <a:cs typeface="+mn-cs"/>
            </a:endParaRPr>
          </a:p>
          <a:p>
            <a:pPr marL="0" indent="0">
              <a:buNone/>
            </a:pPr>
            <a:endParaRPr lang="en-US" sz="1200" dirty="0"/>
          </a:p>
          <a:p>
            <a:pPr marL="0" indent="0">
              <a:buNone/>
            </a:pPr>
            <a:endParaRPr lang="en-US" sz="12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15</a:t>
            </a:fld>
            <a:endParaRPr lang="en-CA"/>
          </a:p>
        </p:txBody>
      </p:sp>
    </p:spTree>
    <p:extLst>
      <p:ext uri="{BB962C8B-B14F-4D97-AF65-F5344CB8AC3E}">
        <p14:creationId xmlns:p14="http://schemas.microsoft.com/office/powerpoint/2010/main" val="149126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US and Canadian Food Dollar Series Comparison: Methodological Differences</a:t>
            </a:r>
            <a:endParaRPr lang="en-CA" sz="2400" b="1" dirty="0" smtClean="0">
              <a:solidFill>
                <a:srgbClr val="FF0000"/>
              </a:solidFill>
            </a:endParaRPr>
          </a:p>
        </p:txBody>
      </p:sp>
      <p:sp>
        <p:nvSpPr>
          <p:cNvPr id="3" name="Content Placeholder 2"/>
          <p:cNvSpPr>
            <a:spLocks noGrp="1"/>
          </p:cNvSpPr>
          <p:nvPr>
            <p:ph sz="half" idx="1"/>
          </p:nvPr>
        </p:nvSpPr>
        <p:spPr>
          <a:xfrm>
            <a:off x="457200" y="1274763"/>
            <a:ext cx="8140700" cy="4757737"/>
          </a:xfrm>
        </p:spPr>
        <p:txBody>
          <a:bodyPr/>
          <a:lstStyle/>
          <a:p>
            <a:r>
              <a:rPr lang="en-CA" sz="1800" dirty="0" smtClean="0"/>
              <a:t>The Canadian food </a:t>
            </a:r>
            <a:r>
              <a:rPr lang="en-CA" sz="1800" dirty="0"/>
              <a:t>d</a:t>
            </a:r>
            <a:r>
              <a:rPr lang="en-CA" sz="1800" dirty="0" smtClean="0"/>
              <a:t>ollar series attempted to replicate the US Food Dollar Series with the most appropriate and accurate methodology available    </a:t>
            </a:r>
            <a:endParaRPr lang="en-CA" sz="1800" dirty="0"/>
          </a:p>
          <a:p>
            <a:pPr lvl="1"/>
            <a:r>
              <a:rPr lang="en-CA" sz="1400" dirty="0" smtClean="0"/>
              <a:t>As a result, our comparisons are looking at slightly different food dollar share methodologies between the two countries </a:t>
            </a:r>
          </a:p>
          <a:p>
            <a:r>
              <a:rPr lang="en-CA" sz="1800" dirty="0" smtClean="0"/>
              <a:t>Canadian food dollar series calculation is measuring:</a:t>
            </a:r>
          </a:p>
          <a:p>
            <a:pPr lvl="1"/>
            <a:r>
              <a:rPr lang="en-CA" sz="1400" dirty="0" smtClean="0"/>
              <a:t>“Of </a:t>
            </a:r>
            <a:r>
              <a:rPr lang="en-CA" sz="1400" i="1" dirty="0" smtClean="0"/>
              <a:t>all</a:t>
            </a:r>
            <a:r>
              <a:rPr lang="en-CA" sz="1400" dirty="0" smtClean="0"/>
              <a:t> the food consumed in Canada, what share of it goes to farmers/marketing?”    </a:t>
            </a:r>
            <a:endParaRPr lang="en-CA" sz="1000" dirty="0"/>
          </a:p>
          <a:p>
            <a:r>
              <a:rPr lang="en-CA" sz="1800" dirty="0" smtClean="0"/>
              <a:t>US </a:t>
            </a:r>
            <a:r>
              <a:rPr lang="en-CA" sz="1800" dirty="0"/>
              <a:t>food dollar series calculation is measuring:</a:t>
            </a:r>
          </a:p>
          <a:p>
            <a:pPr lvl="1"/>
            <a:r>
              <a:rPr lang="en-CA" sz="1400" dirty="0"/>
              <a:t>“Of all </a:t>
            </a:r>
            <a:r>
              <a:rPr lang="en-CA" sz="1400" i="1" dirty="0" smtClean="0"/>
              <a:t>domestically</a:t>
            </a:r>
            <a:r>
              <a:rPr lang="en-CA" sz="1400" dirty="0" smtClean="0"/>
              <a:t> produced </a:t>
            </a:r>
            <a:r>
              <a:rPr lang="en-CA" sz="1400" dirty="0"/>
              <a:t>food consumed in </a:t>
            </a:r>
            <a:r>
              <a:rPr lang="en-CA" sz="1400" dirty="0" smtClean="0"/>
              <a:t>the US, </a:t>
            </a:r>
            <a:r>
              <a:rPr lang="en-CA" sz="1400" dirty="0"/>
              <a:t>what share of it goes to farmers/marketing?”    </a:t>
            </a:r>
            <a:endParaRPr lang="en-CA" sz="1000" dirty="0"/>
          </a:p>
          <a:p>
            <a:pPr marL="457200" lvl="1" indent="0">
              <a:buNone/>
            </a:pPr>
            <a:endParaRPr lang="en-US" sz="1800" dirty="0" smtClean="0"/>
          </a:p>
          <a:p>
            <a:pPr indent="-285750"/>
            <a:endParaRPr lang="en-CA" sz="18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16</a:t>
            </a:fld>
            <a:endParaRPr lang="en-CA"/>
          </a:p>
        </p:txBody>
      </p:sp>
    </p:spTree>
    <p:extLst>
      <p:ext uri="{BB962C8B-B14F-4D97-AF65-F5344CB8AC3E}">
        <p14:creationId xmlns:p14="http://schemas.microsoft.com/office/powerpoint/2010/main" val="291522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US and Canadian Food Dollar Series Comparison: Preliminary Results</a:t>
            </a:r>
            <a:endParaRPr lang="en-CA" sz="2400" b="1" dirty="0" smtClean="0">
              <a:solidFill>
                <a:srgbClr val="FF0000"/>
              </a:solidFill>
            </a:endParaRPr>
          </a:p>
        </p:txBody>
      </p:sp>
      <p:sp>
        <p:nvSpPr>
          <p:cNvPr id="3" name="Content Placeholder 2"/>
          <p:cNvSpPr>
            <a:spLocks noGrp="1"/>
          </p:cNvSpPr>
          <p:nvPr>
            <p:ph sz="half" idx="1"/>
          </p:nvPr>
        </p:nvSpPr>
        <p:spPr>
          <a:xfrm>
            <a:off x="457200" y="1274763"/>
            <a:ext cx="8140700" cy="4757737"/>
          </a:xfrm>
        </p:spPr>
        <p:txBody>
          <a:bodyPr/>
          <a:lstStyle/>
          <a:p>
            <a:r>
              <a:rPr lang="en-CA" sz="1800" dirty="0" smtClean="0"/>
              <a:t>This methodological difference may partially contribute to the differences in farm share between the two countries from 1997 to 2008   </a:t>
            </a:r>
            <a:endParaRPr lang="en-CA" sz="1800" dirty="0"/>
          </a:p>
          <a:p>
            <a:pPr lvl="1"/>
            <a:r>
              <a:rPr lang="en-CA" sz="1400" dirty="0" smtClean="0"/>
              <a:t>Overall, US </a:t>
            </a:r>
            <a:r>
              <a:rPr lang="en-CA" sz="1400" dirty="0"/>
              <a:t>farm share has been 3% higher with an average of 14% versus 11% in </a:t>
            </a:r>
            <a:r>
              <a:rPr lang="en-CA" sz="1400" dirty="0" smtClean="0"/>
              <a:t>Canada</a:t>
            </a:r>
          </a:p>
          <a:p>
            <a:pPr lvl="1"/>
            <a:r>
              <a:rPr lang="en-CA" sz="1400" dirty="0" smtClean="0"/>
              <a:t>Canadian </a:t>
            </a:r>
            <a:r>
              <a:rPr lang="en-CA" sz="1400" dirty="0"/>
              <a:t>farm share </a:t>
            </a:r>
            <a:r>
              <a:rPr lang="en-CA" sz="1400" dirty="0" smtClean="0"/>
              <a:t>low was </a:t>
            </a:r>
            <a:r>
              <a:rPr lang="en-CA" sz="1400" dirty="0"/>
              <a:t>8.3</a:t>
            </a:r>
            <a:r>
              <a:rPr lang="en-CA" sz="1400" dirty="0" smtClean="0"/>
              <a:t>% in 2002 </a:t>
            </a:r>
            <a:r>
              <a:rPr lang="en-CA" sz="1400" dirty="0"/>
              <a:t>and a high </a:t>
            </a:r>
            <a:r>
              <a:rPr lang="en-CA" sz="1400" dirty="0" smtClean="0"/>
              <a:t>of 12.1% in 1999, US </a:t>
            </a:r>
            <a:r>
              <a:rPr lang="en-CA" sz="1400" dirty="0"/>
              <a:t>farm share </a:t>
            </a:r>
            <a:r>
              <a:rPr lang="en-CA" sz="1400" dirty="0" smtClean="0"/>
              <a:t>low was </a:t>
            </a:r>
            <a:r>
              <a:rPr lang="en-CA" sz="1400" dirty="0"/>
              <a:t>12.6</a:t>
            </a:r>
            <a:r>
              <a:rPr lang="en-CA" sz="1400" dirty="0" smtClean="0"/>
              <a:t>% in 2006 </a:t>
            </a:r>
            <a:r>
              <a:rPr lang="en-CA" sz="1400" dirty="0"/>
              <a:t>and </a:t>
            </a:r>
            <a:r>
              <a:rPr lang="en-CA" sz="1400" dirty="0" smtClean="0"/>
              <a:t>15.1% in 1997 </a:t>
            </a:r>
          </a:p>
          <a:p>
            <a:pPr lvl="1"/>
            <a:r>
              <a:rPr lang="en-CA" sz="1400" dirty="0" smtClean="0">
                <a:solidFill>
                  <a:srgbClr val="000000"/>
                </a:solidFill>
              </a:rPr>
              <a:t>US and Canadian farm share trends corresponded for every year except from 1997-1999, when US farm share fell and Canadian farm share rose</a:t>
            </a:r>
            <a:endParaRPr lang="en-CA" sz="1400" dirty="0"/>
          </a:p>
          <a:p>
            <a:pPr lvl="1"/>
            <a:endParaRPr lang="en-CA" sz="1400" dirty="0"/>
          </a:p>
          <a:p>
            <a:pPr lvl="1"/>
            <a:endParaRPr lang="en-CA" sz="1000" dirty="0"/>
          </a:p>
          <a:p>
            <a:pPr marL="457200" lvl="1" indent="0">
              <a:buNone/>
            </a:pPr>
            <a:endParaRPr lang="en-US" sz="1800" dirty="0" smtClean="0"/>
          </a:p>
          <a:p>
            <a:pPr indent="-285750"/>
            <a:endParaRPr lang="en-CA" sz="18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17</a:t>
            </a:fld>
            <a:endParaRPr lang="en-CA"/>
          </a:p>
        </p:txBody>
      </p:sp>
      <p:graphicFrame>
        <p:nvGraphicFramePr>
          <p:cNvPr id="2" name="Object 1"/>
          <p:cNvGraphicFramePr>
            <a:graphicFrameLocks/>
          </p:cNvGraphicFramePr>
          <p:nvPr>
            <p:extLst>
              <p:ext uri="{D42A27DB-BD31-4B8C-83A1-F6EECF244321}">
                <p14:modId xmlns:p14="http://schemas.microsoft.com/office/powerpoint/2010/main" val="337611409"/>
              </p:ext>
            </p:extLst>
          </p:nvPr>
        </p:nvGraphicFramePr>
        <p:xfrm>
          <a:off x="101600" y="2882899"/>
          <a:ext cx="8890000" cy="3251201"/>
        </p:xfrm>
        <a:graphic>
          <a:graphicData uri="http://schemas.openxmlformats.org/presentationml/2006/ole">
            <mc:AlternateContent xmlns:mc="http://schemas.openxmlformats.org/markup-compatibility/2006">
              <mc:Choice xmlns:v="urn:schemas-microsoft-com:vml" Requires="v">
                <p:oleObj spid="_x0000_s4122" r:id="rId4" imgW="7114649" imgH="3145809" progId="Excel.Chart.8">
                  <p:embed/>
                </p:oleObj>
              </mc:Choice>
              <mc:Fallback>
                <p:oleObj r:id="rId4" imgW="7114649" imgH="3145809"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2882899"/>
                        <a:ext cx="8890000" cy="3251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8959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Summary: Policy Relevance</a:t>
            </a:r>
            <a:endParaRPr lang="en-US" sz="2400" b="1" dirty="0"/>
          </a:p>
        </p:txBody>
      </p:sp>
      <p:sp>
        <p:nvSpPr>
          <p:cNvPr id="3" name="Content Placeholder 2"/>
          <p:cNvSpPr>
            <a:spLocks noGrp="1"/>
          </p:cNvSpPr>
          <p:nvPr>
            <p:ph sz="half" idx="1"/>
          </p:nvPr>
        </p:nvSpPr>
        <p:spPr>
          <a:xfrm>
            <a:off x="457200" y="1219200"/>
            <a:ext cx="8229600" cy="4525963"/>
          </a:xfrm>
        </p:spPr>
        <p:txBody>
          <a:bodyPr/>
          <a:lstStyle/>
          <a:p>
            <a:pPr marL="0" indent="0">
              <a:buNone/>
            </a:pPr>
            <a:endParaRPr lang="en-US" sz="1000" dirty="0"/>
          </a:p>
          <a:p>
            <a:r>
              <a:rPr lang="en-CA" sz="2000" dirty="0" smtClean="0"/>
              <a:t>Preliminary results </a:t>
            </a:r>
            <a:r>
              <a:rPr lang="en-CA" sz="2000" dirty="0"/>
              <a:t>from this research </a:t>
            </a:r>
            <a:r>
              <a:rPr lang="en-CA" sz="2000" dirty="0" smtClean="0"/>
              <a:t>have:</a:t>
            </a:r>
          </a:p>
          <a:p>
            <a:pPr lvl="1"/>
            <a:r>
              <a:rPr lang="en-CA" sz="1600" dirty="0" smtClean="0"/>
              <a:t>Calculated the total annual expenditures on all food in Canada and provided a breakdown of Canadian farm </a:t>
            </a:r>
            <a:r>
              <a:rPr lang="en-CA" sz="1600" dirty="0"/>
              <a:t>and marketing </a:t>
            </a:r>
            <a:r>
              <a:rPr lang="en-CA" sz="1600" dirty="0" smtClean="0"/>
              <a:t>costs share from 1997-2008</a:t>
            </a:r>
          </a:p>
          <a:p>
            <a:pPr lvl="1"/>
            <a:r>
              <a:rPr lang="en-CA" sz="1600" dirty="0" smtClean="0"/>
              <a:t>The </a:t>
            </a:r>
            <a:r>
              <a:rPr lang="en-CA" sz="1600" dirty="0"/>
              <a:t>distribution of the food dollar between Canadian farm and marketing </a:t>
            </a:r>
            <a:r>
              <a:rPr lang="en-CA" sz="1600" dirty="0" smtClean="0"/>
              <a:t>shares can now be </a:t>
            </a:r>
            <a:r>
              <a:rPr lang="en-CA" sz="1600" dirty="0"/>
              <a:t>updated </a:t>
            </a:r>
            <a:r>
              <a:rPr lang="en-CA" sz="1600" dirty="0" smtClean="0"/>
              <a:t>annually in the future using IO data from Statistics Canada  </a:t>
            </a:r>
            <a:endParaRPr lang="en-CA" sz="1600" dirty="0">
              <a:solidFill>
                <a:srgbClr val="000000"/>
              </a:solidFill>
            </a:endParaRPr>
          </a:p>
          <a:p>
            <a:r>
              <a:rPr lang="en-CA" sz="2000" dirty="0"/>
              <a:t>T</a:t>
            </a:r>
            <a:r>
              <a:rPr lang="en-CA" sz="2000" dirty="0" smtClean="0"/>
              <a:t>he research has </a:t>
            </a:r>
            <a:r>
              <a:rPr lang="en-CA" sz="2000" dirty="0"/>
              <a:t>also </a:t>
            </a:r>
            <a:r>
              <a:rPr lang="en-CA" sz="2000" dirty="0" smtClean="0"/>
              <a:t>contributed </a:t>
            </a:r>
            <a:r>
              <a:rPr lang="en-CA" sz="2000" dirty="0"/>
              <a:t>to a better </a:t>
            </a:r>
            <a:r>
              <a:rPr lang="en-CA" sz="2000" dirty="0" smtClean="0"/>
              <a:t>understanding of </a:t>
            </a:r>
            <a:r>
              <a:rPr lang="en-CA" sz="2000" dirty="0"/>
              <a:t>trends in Canadian food prices and </a:t>
            </a:r>
            <a:r>
              <a:rPr lang="en-CA" sz="2000" dirty="0" smtClean="0"/>
              <a:t>costs to determine:</a:t>
            </a:r>
            <a:endParaRPr lang="en-CA" sz="2000" dirty="0"/>
          </a:p>
          <a:p>
            <a:pPr lvl="1"/>
            <a:r>
              <a:rPr lang="en-CA" sz="1600" dirty="0"/>
              <a:t>How much do we as Canadians depend on Canadian farms for our food</a:t>
            </a:r>
            <a:r>
              <a:rPr lang="en-CA" sz="1600" dirty="0" smtClean="0"/>
              <a:t>?</a:t>
            </a:r>
          </a:p>
          <a:p>
            <a:r>
              <a:rPr lang="en-CA" sz="2000" dirty="0" smtClean="0"/>
              <a:t>Final results </a:t>
            </a:r>
            <a:r>
              <a:rPr lang="en-CA" sz="2000" dirty="0"/>
              <a:t>from this project could be compared and benchmarked with the US ERS food dollar share results </a:t>
            </a:r>
            <a:endParaRPr lang="en-CA" sz="2000" dirty="0" smtClean="0"/>
          </a:p>
          <a:p>
            <a:pPr lvl="1"/>
            <a:r>
              <a:rPr lang="en-CA" sz="1600" dirty="0"/>
              <a:t>Additional international comparison studies between other countries could also take </a:t>
            </a:r>
            <a:r>
              <a:rPr lang="en-CA" sz="1600" dirty="0" smtClean="0"/>
              <a:t>place</a:t>
            </a:r>
            <a:endParaRPr lang="en-CA" sz="1200" dirty="0"/>
          </a:p>
          <a:p>
            <a:r>
              <a:rPr lang="en-CA" sz="2000" dirty="0"/>
              <a:t>These results could also eventually lead to collaborative research with the ERS and other countries being conducted in the future</a:t>
            </a:r>
          </a:p>
          <a:p>
            <a:pPr marL="457200" lvl="1" indent="0">
              <a:buNone/>
            </a:pPr>
            <a:endParaRPr lang="en-CA" sz="1600" dirty="0"/>
          </a:p>
          <a:p>
            <a:pPr lvl="1"/>
            <a:endParaRPr lang="en-US" sz="1200" dirty="0"/>
          </a:p>
          <a:p>
            <a:pPr marL="0" indent="0">
              <a:buNone/>
            </a:pPr>
            <a:endParaRPr lang="en-CA" sz="1600" dirty="0" smtClean="0"/>
          </a:p>
        </p:txBody>
      </p:sp>
      <p:sp>
        <p:nvSpPr>
          <p:cNvPr id="5" name="Slide Number Placeholder 4"/>
          <p:cNvSpPr>
            <a:spLocks noGrp="1"/>
          </p:cNvSpPr>
          <p:nvPr>
            <p:ph type="sldNum" sz="quarter" idx="12"/>
          </p:nvPr>
        </p:nvSpPr>
        <p:spPr/>
        <p:txBody>
          <a:bodyPr/>
          <a:lstStyle/>
          <a:p>
            <a:pPr>
              <a:defRPr/>
            </a:pPr>
            <a:fld id="{55255DC6-207E-4CC1-A2F9-FB66F308EF45}" type="slidenum">
              <a:rPr lang="en-CA" smtClean="0"/>
              <a:pPr>
                <a:defRPr/>
              </a:pPr>
              <a:t>18</a:t>
            </a:fld>
            <a:endParaRPr lang="en-CA"/>
          </a:p>
        </p:txBody>
      </p:sp>
    </p:spTree>
    <p:extLst>
      <p:ext uri="{BB962C8B-B14F-4D97-AF65-F5344CB8AC3E}">
        <p14:creationId xmlns:p14="http://schemas.microsoft.com/office/powerpoint/2010/main" val="947239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Summary: Future Research</a:t>
            </a:r>
            <a:endParaRPr lang="en-US" sz="2400" b="1" dirty="0"/>
          </a:p>
        </p:txBody>
      </p:sp>
      <p:sp>
        <p:nvSpPr>
          <p:cNvPr id="3" name="Content Placeholder 2"/>
          <p:cNvSpPr>
            <a:spLocks noGrp="1"/>
          </p:cNvSpPr>
          <p:nvPr>
            <p:ph sz="half" idx="1"/>
          </p:nvPr>
        </p:nvSpPr>
        <p:spPr>
          <a:xfrm>
            <a:off x="457200" y="1219200"/>
            <a:ext cx="8229600" cy="4525963"/>
          </a:xfrm>
        </p:spPr>
        <p:txBody>
          <a:bodyPr/>
          <a:lstStyle/>
          <a:p>
            <a:pPr marL="0" indent="0">
              <a:buNone/>
            </a:pPr>
            <a:endParaRPr lang="en-US" sz="1000" dirty="0"/>
          </a:p>
          <a:p>
            <a:r>
              <a:rPr lang="en-CA" sz="2000" dirty="0" smtClean="0"/>
              <a:t>Canadian farm and marketing costs share calculations are the first phase of a larger research project:</a:t>
            </a:r>
          </a:p>
          <a:p>
            <a:pPr lvl="1"/>
            <a:r>
              <a:rPr lang="en-CA" sz="1600" dirty="0" smtClean="0"/>
              <a:t>Second phase of the research project will provide a detailed breakdown of marketing costs share for processing, transportation, wholesaling </a:t>
            </a:r>
            <a:r>
              <a:rPr lang="en-CA" sz="1600" dirty="0"/>
              <a:t>and </a:t>
            </a:r>
            <a:r>
              <a:rPr lang="en-CA" sz="1600" dirty="0" smtClean="0"/>
              <a:t>retailing</a:t>
            </a:r>
          </a:p>
          <a:p>
            <a:pPr lvl="1"/>
            <a:r>
              <a:rPr lang="en-CA" sz="1600" dirty="0"/>
              <a:t>C</a:t>
            </a:r>
            <a:r>
              <a:rPr lang="en-CA" sz="1600" dirty="0" smtClean="0"/>
              <a:t>ollaborative </a:t>
            </a:r>
            <a:r>
              <a:rPr lang="en-CA" sz="1600" dirty="0"/>
              <a:t>research for this project </a:t>
            </a:r>
            <a:r>
              <a:rPr lang="en-CA" sz="1600" dirty="0" smtClean="0"/>
              <a:t>is being undertaken with the University of Guelph to </a:t>
            </a:r>
            <a:r>
              <a:rPr lang="en-CA" sz="1600" dirty="0"/>
              <a:t>broaden the scope of our </a:t>
            </a:r>
            <a:r>
              <a:rPr lang="en-CA" sz="1600" dirty="0" smtClean="0"/>
              <a:t>analysis/findings</a:t>
            </a:r>
            <a:endParaRPr lang="en-CA" sz="2000" dirty="0" smtClean="0"/>
          </a:p>
          <a:p>
            <a:r>
              <a:rPr lang="en-CA" sz="2000" dirty="0" smtClean="0"/>
              <a:t>Will work </a:t>
            </a:r>
            <a:r>
              <a:rPr lang="en-CA" sz="2000" dirty="0"/>
              <a:t>with the University of Guelph, Statistics Canada and the ERS to validate/improve on our methodology and </a:t>
            </a:r>
            <a:r>
              <a:rPr lang="en-CA" sz="2000" dirty="0" smtClean="0"/>
              <a:t>results</a:t>
            </a:r>
          </a:p>
          <a:p>
            <a:r>
              <a:rPr lang="en-CA" sz="2000" dirty="0"/>
              <a:t>Results from </a:t>
            </a:r>
            <a:r>
              <a:rPr lang="en-CA" sz="2000" dirty="0" smtClean="0"/>
              <a:t>this </a:t>
            </a:r>
            <a:r>
              <a:rPr lang="en-CA" sz="2000" dirty="0"/>
              <a:t>collaborative research project may be presented at the CAES-AAEA 2013 </a:t>
            </a:r>
            <a:r>
              <a:rPr lang="en-CA" sz="2000" dirty="0" smtClean="0"/>
              <a:t>Conference and other fora</a:t>
            </a:r>
          </a:p>
          <a:p>
            <a:r>
              <a:rPr lang="en-CA" sz="2000" dirty="0"/>
              <a:t>A research paper </a:t>
            </a:r>
            <a:r>
              <a:rPr lang="en-CA" sz="2000" dirty="0" smtClean="0"/>
              <a:t>may </a:t>
            </a:r>
            <a:r>
              <a:rPr lang="en-CA" sz="2000" dirty="0"/>
              <a:t>be released and made available sometime </a:t>
            </a:r>
            <a:r>
              <a:rPr lang="en-CA" sz="2000" dirty="0" smtClean="0"/>
              <a:t>late Fall or early Winter</a:t>
            </a:r>
            <a:endParaRPr lang="en-CA" sz="2000" dirty="0"/>
          </a:p>
          <a:p>
            <a:endParaRPr lang="en-CA" sz="2000" dirty="0"/>
          </a:p>
          <a:p>
            <a:pPr marL="457200" lvl="1" indent="0">
              <a:buNone/>
            </a:pPr>
            <a:endParaRPr lang="en-CA" sz="1600" dirty="0"/>
          </a:p>
          <a:p>
            <a:pPr lvl="1"/>
            <a:endParaRPr lang="en-US" sz="1200" dirty="0"/>
          </a:p>
          <a:p>
            <a:pPr marL="0" indent="0">
              <a:buNone/>
            </a:pPr>
            <a:endParaRPr lang="en-CA" sz="1600" dirty="0" smtClean="0"/>
          </a:p>
        </p:txBody>
      </p:sp>
      <p:sp>
        <p:nvSpPr>
          <p:cNvPr id="5" name="Slide Number Placeholder 4"/>
          <p:cNvSpPr>
            <a:spLocks noGrp="1"/>
          </p:cNvSpPr>
          <p:nvPr>
            <p:ph type="sldNum" sz="quarter" idx="12"/>
          </p:nvPr>
        </p:nvSpPr>
        <p:spPr/>
        <p:txBody>
          <a:bodyPr/>
          <a:lstStyle/>
          <a:p>
            <a:pPr>
              <a:defRPr/>
            </a:pPr>
            <a:fld id="{55255DC6-207E-4CC1-A2F9-FB66F308EF45}" type="slidenum">
              <a:rPr lang="en-CA" smtClean="0"/>
              <a:pPr>
                <a:defRPr/>
              </a:pPr>
              <a:t>19</a:t>
            </a:fld>
            <a:endParaRPr lang="en-CA"/>
          </a:p>
        </p:txBody>
      </p:sp>
    </p:spTree>
    <p:extLst>
      <p:ext uri="{BB962C8B-B14F-4D97-AF65-F5344CB8AC3E}">
        <p14:creationId xmlns:p14="http://schemas.microsoft.com/office/powerpoint/2010/main" val="2745211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950" y="28575"/>
            <a:ext cx="8915400" cy="885825"/>
          </a:xfrm>
        </p:spPr>
        <p:txBody>
          <a:bodyPr/>
          <a:lstStyle/>
          <a:p>
            <a:pPr eaLnBrk="1" hangingPunct="1"/>
            <a:r>
              <a:rPr lang="en-CA" sz="4000" dirty="0" smtClean="0"/>
              <a:t>Outline</a:t>
            </a:r>
          </a:p>
        </p:txBody>
      </p:sp>
      <p:sp>
        <p:nvSpPr>
          <p:cNvPr id="4099" name="Rectangle 3"/>
          <p:cNvSpPr>
            <a:spLocks noGrp="1" noChangeArrowheads="1"/>
          </p:cNvSpPr>
          <p:nvPr>
            <p:ph type="body" idx="1"/>
          </p:nvPr>
        </p:nvSpPr>
        <p:spPr>
          <a:xfrm>
            <a:off x="107950" y="1155700"/>
            <a:ext cx="8915400" cy="5943600"/>
          </a:xfrm>
        </p:spPr>
        <p:txBody>
          <a:bodyPr/>
          <a:lstStyle/>
          <a:p>
            <a:pPr eaLnBrk="1" hangingPunct="1">
              <a:lnSpc>
                <a:spcPct val="80000"/>
              </a:lnSpc>
            </a:pPr>
            <a:r>
              <a:rPr lang="en-CA" sz="2000" dirty="0" smtClean="0"/>
              <a:t>Introduction</a:t>
            </a:r>
          </a:p>
          <a:p>
            <a:pPr lvl="1" eaLnBrk="1" hangingPunct="1">
              <a:lnSpc>
                <a:spcPct val="80000"/>
              </a:lnSpc>
            </a:pPr>
            <a:r>
              <a:rPr lang="en-CA" sz="1600" dirty="0" smtClean="0"/>
              <a:t>Background and Motivation</a:t>
            </a:r>
          </a:p>
          <a:p>
            <a:pPr lvl="1" eaLnBrk="1" hangingPunct="1">
              <a:lnSpc>
                <a:spcPct val="80000"/>
              </a:lnSpc>
            </a:pPr>
            <a:r>
              <a:rPr lang="en-CA" sz="1600" dirty="0" smtClean="0"/>
              <a:t>Purpose and Research Objectives</a:t>
            </a:r>
            <a:r>
              <a:rPr lang="en-CA" sz="2000" dirty="0" smtClean="0"/>
              <a:t> </a:t>
            </a:r>
          </a:p>
          <a:p>
            <a:pPr eaLnBrk="1" hangingPunct="1">
              <a:lnSpc>
                <a:spcPct val="80000"/>
              </a:lnSpc>
            </a:pPr>
            <a:r>
              <a:rPr lang="en-CA" sz="2000" dirty="0" smtClean="0"/>
              <a:t>US ERS Food Dollar Series  </a:t>
            </a:r>
          </a:p>
          <a:p>
            <a:pPr lvl="1" eaLnBrk="1" hangingPunct="1">
              <a:lnSpc>
                <a:spcPct val="80000"/>
              </a:lnSpc>
            </a:pPr>
            <a:r>
              <a:rPr lang="en-CA" sz="1600" dirty="0" smtClean="0"/>
              <a:t>Food Dollar, Farm and Marketing Costs Share Definitions</a:t>
            </a:r>
          </a:p>
          <a:p>
            <a:pPr lvl="1" eaLnBrk="1" hangingPunct="1">
              <a:lnSpc>
                <a:spcPct val="80000"/>
              </a:lnSpc>
            </a:pPr>
            <a:r>
              <a:rPr lang="en-CA" sz="1600" dirty="0" smtClean="0"/>
              <a:t>Data and Estimates </a:t>
            </a:r>
            <a:endParaRPr lang="en-CA" sz="1600" dirty="0"/>
          </a:p>
          <a:p>
            <a:pPr eaLnBrk="1" hangingPunct="1">
              <a:lnSpc>
                <a:spcPct val="80000"/>
              </a:lnSpc>
            </a:pPr>
            <a:r>
              <a:rPr lang="en-CA" sz="2000" dirty="0" smtClean="0"/>
              <a:t>Food Dollar Share Research: US and Canada</a:t>
            </a:r>
          </a:p>
          <a:p>
            <a:pPr lvl="1" eaLnBrk="1" hangingPunct="1">
              <a:lnSpc>
                <a:spcPct val="80000"/>
              </a:lnSpc>
            </a:pPr>
            <a:r>
              <a:rPr lang="en-CA" sz="1600" dirty="0" smtClean="0"/>
              <a:t>Past and Recent Research</a:t>
            </a:r>
          </a:p>
          <a:p>
            <a:pPr eaLnBrk="1" hangingPunct="1">
              <a:lnSpc>
                <a:spcPct val="80000"/>
              </a:lnSpc>
            </a:pPr>
            <a:r>
              <a:rPr lang="en-CA" sz="2000" dirty="0" smtClean="0"/>
              <a:t>Canadian Food Dollar Series</a:t>
            </a:r>
            <a:endParaRPr lang="en-CA" sz="2000" dirty="0"/>
          </a:p>
          <a:p>
            <a:pPr lvl="1" eaLnBrk="1" hangingPunct="1">
              <a:lnSpc>
                <a:spcPct val="80000"/>
              </a:lnSpc>
            </a:pPr>
            <a:r>
              <a:rPr lang="en-CA" sz="1600" dirty="0" smtClean="0"/>
              <a:t>Data and Methodology</a:t>
            </a:r>
          </a:p>
          <a:p>
            <a:pPr lvl="1" eaLnBrk="1" hangingPunct="1">
              <a:lnSpc>
                <a:spcPct val="80000"/>
              </a:lnSpc>
            </a:pPr>
            <a:r>
              <a:rPr lang="en-CA" sz="1600" dirty="0" smtClean="0"/>
              <a:t>Preliminary Results  </a:t>
            </a:r>
          </a:p>
          <a:p>
            <a:pPr eaLnBrk="1" hangingPunct="1">
              <a:lnSpc>
                <a:spcPct val="80000"/>
              </a:lnSpc>
            </a:pPr>
            <a:r>
              <a:rPr lang="en-CA" sz="2000" dirty="0" smtClean="0"/>
              <a:t>US and Canadian Food Dollar Series</a:t>
            </a:r>
            <a:r>
              <a:rPr lang="en-CA" sz="2000" dirty="0"/>
              <a:t> </a:t>
            </a:r>
            <a:r>
              <a:rPr lang="en-CA" sz="2000" dirty="0" smtClean="0"/>
              <a:t>Comparison</a:t>
            </a:r>
          </a:p>
          <a:p>
            <a:pPr lvl="1" eaLnBrk="1" hangingPunct="1">
              <a:lnSpc>
                <a:spcPct val="80000"/>
              </a:lnSpc>
            </a:pPr>
            <a:r>
              <a:rPr lang="en-CA" sz="1600" dirty="0" smtClean="0"/>
              <a:t>Data and Methodology</a:t>
            </a:r>
          </a:p>
          <a:p>
            <a:pPr lvl="1" eaLnBrk="1" hangingPunct="1">
              <a:lnSpc>
                <a:spcPct val="80000"/>
              </a:lnSpc>
            </a:pPr>
            <a:r>
              <a:rPr lang="en-CA" sz="1600" dirty="0" smtClean="0"/>
              <a:t>Preliminary Results</a:t>
            </a:r>
          </a:p>
          <a:p>
            <a:pPr eaLnBrk="1" hangingPunct="1">
              <a:lnSpc>
                <a:spcPct val="80000"/>
              </a:lnSpc>
            </a:pPr>
            <a:r>
              <a:rPr lang="en-CA" sz="2000" dirty="0" smtClean="0"/>
              <a:t>Summary</a:t>
            </a:r>
          </a:p>
          <a:p>
            <a:pPr lvl="1" eaLnBrk="1" hangingPunct="1">
              <a:lnSpc>
                <a:spcPct val="80000"/>
              </a:lnSpc>
            </a:pPr>
            <a:r>
              <a:rPr lang="en-CA" sz="1600" dirty="0" smtClean="0"/>
              <a:t>Policy Relevance</a:t>
            </a:r>
          </a:p>
          <a:p>
            <a:pPr lvl="1" eaLnBrk="1" hangingPunct="1">
              <a:lnSpc>
                <a:spcPct val="80000"/>
              </a:lnSpc>
            </a:pPr>
            <a:r>
              <a:rPr lang="en-CA" sz="1600" dirty="0" smtClean="0"/>
              <a:t>Future Research</a:t>
            </a:r>
            <a:endParaRPr lang="en-US" sz="2000" dirty="0" smtClean="0"/>
          </a:p>
          <a:p>
            <a:pPr eaLnBrk="1" hangingPunct="1">
              <a:lnSpc>
                <a:spcPct val="80000"/>
              </a:lnSpc>
            </a:pPr>
            <a:endParaRPr lang="en-US" sz="2400" dirty="0" smtClean="0"/>
          </a:p>
        </p:txBody>
      </p:sp>
    </p:spTree>
    <p:extLst>
      <p:ext uri="{BB962C8B-B14F-4D97-AF65-F5344CB8AC3E}">
        <p14:creationId xmlns:p14="http://schemas.microsoft.com/office/powerpoint/2010/main" val="288310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Background and Motivation  </a:t>
            </a:r>
          </a:p>
        </p:txBody>
      </p:sp>
      <p:sp>
        <p:nvSpPr>
          <p:cNvPr id="3" name="Content Placeholder 2"/>
          <p:cNvSpPr>
            <a:spLocks noGrp="1"/>
          </p:cNvSpPr>
          <p:nvPr>
            <p:ph sz="half" idx="1"/>
          </p:nvPr>
        </p:nvSpPr>
        <p:spPr>
          <a:xfrm>
            <a:off x="457200" y="1417638"/>
            <a:ext cx="8401050" cy="4827587"/>
          </a:xfrm>
        </p:spPr>
        <p:txBody>
          <a:bodyPr/>
          <a:lstStyle/>
          <a:p>
            <a:endParaRPr lang="en-CA" sz="2000" dirty="0"/>
          </a:p>
          <a:p>
            <a:r>
              <a:rPr lang="en-CA" sz="2000" dirty="0" smtClean="0"/>
              <a:t>The US Economic Research Service (ERS) has recently released the “Food Dollar Series” </a:t>
            </a:r>
          </a:p>
          <a:p>
            <a:endParaRPr lang="en-CA" sz="2000" dirty="0" smtClean="0"/>
          </a:p>
          <a:p>
            <a:pPr lvl="1"/>
            <a:r>
              <a:rPr lang="en-CA" sz="1600" dirty="0" smtClean="0"/>
              <a:t>This data series provides a breakdown of US farm and marketing costs shares of domestically produced food purchased in the US </a:t>
            </a:r>
          </a:p>
          <a:p>
            <a:endParaRPr lang="en-CA" sz="2000" dirty="0" smtClean="0"/>
          </a:p>
          <a:p>
            <a:r>
              <a:rPr lang="en-CA" sz="2000" dirty="0" smtClean="0"/>
              <a:t>There is little comparable Canadian food dollar research, giving farm and marketing costs share breakdown, done in a similar systematic manner  </a:t>
            </a:r>
          </a:p>
          <a:p>
            <a:endParaRPr lang="en-CA" sz="2000" dirty="0" smtClean="0"/>
          </a:p>
          <a:p>
            <a:r>
              <a:rPr lang="en-CA" sz="2000" dirty="0" smtClean="0"/>
              <a:t>There is interest in finding out what share are </a:t>
            </a:r>
            <a:r>
              <a:rPr lang="en-CA" sz="2000" dirty="0"/>
              <a:t>Canadian farmers getting of </a:t>
            </a:r>
            <a:r>
              <a:rPr lang="en-CA" sz="2000" dirty="0" smtClean="0"/>
              <a:t>food purchased by consumers </a:t>
            </a:r>
            <a:r>
              <a:rPr lang="en-CA" sz="2000" dirty="0"/>
              <a:t>in </a:t>
            </a:r>
            <a:r>
              <a:rPr lang="en-CA" sz="2000" dirty="0" smtClean="0"/>
              <a:t>Canada</a:t>
            </a:r>
            <a:endParaRPr lang="en-CA" sz="20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3</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000125"/>
          </a:xfrm>
        </p:spPr>
        <p:txBody>
          <a:bodyPr/>
          <a:lstStyle/>
          <a:p>
            <a:r>
              <a:rPr lang="en-CA" sz="2400" b="1" dirty="0" smtClean="0"/>
              <a:t>Purpose and Research Objectives</a:t>
            </a:r>
          </a:p>
        </p:txBody>
      </p:sp>
      <p:sp>
        <p:nvSpPr>
          <p:cNvPr id="3" name="Content Placeholder 2"/>
          <p:cNvSpPr>
            <a:spLocks noGrp="1"/>
          </p:cNvSpPr>
          <p:nvPr>
            <p:ph sz="half" idx="1"/>
          </p:nvPr>
        </p:nvSpPr>
        <p:spPr>
          <a:xfrm>
            <a:off x="457200" y="1274763"/>
            <a:ext cx="8401050" cy="4708525"/>
          </a:xfrm>
        </p:spPr>
        <p:txBody>
          <a:bodyPr/>
          <a:lstStyle/>
          <a:p>
            <a:pPr marL="0" indent="0">
              <a:buNone/>
            </a:pPr>
            <a:r>
              <a:rPr lang="en-US" sz="2000" u="sng" dirty="0" smtClean="0"/>
              <a:t>Purpose:</a:t>
            </a:r>
            <a:endParaRPr lang="en-CA" sz="2000" dirty="0" smtClean="0"/>
          </a:p>
          <a:p>
            <a:endParaRPr lang="en-CA" sz="1600" dirty="0" smtClean="0"/>
          </a:p>
          <a:p>
            <a:r>
              <a:rPr lang="en-CA" sz="1600" dirty="0" smtClean="0"/>
              <a:t>Replicate the US Food Dollar Series for Canada, using comparable Canadian data and methodology</a:t>
            </a:r>
          </a:p>
          <a:p>
            <a:pPr marL="0" indent="0">
              <a:buNone/>
            </a:pPr>
            <a:endParaRPr lang="en-US" sz="1600" u="sng" dirty="0" smtClean="0"/>
          </a:p>
          <a:p>
            <a:pPr marL="0" indent="0">
              <a:buNone/>
            </a:pPr>
            <a:r>
              <a:rPr lang="en-US" sz="2000" u="sng" dirty="0" smtClean="0"/>
              <a:t>Research Objectives:</a:t>
            </a:r>
            <a:endParaRPr lang="en-CA" sz="2000" dirty="0"/>
          </a:p>
          <a:p>
            <a:endParaRPr lang="en-CA" sz="1600" dirty="0" smtClean="0"/>
          </a:p>
          <a:p>
            <a:r>
              <a:rPr lang="en-CA" sz="1600" dirty="0" smtClean="0"/>
              <a:t>Determine the total annual expenditure </a:t>
            </a:r>
            <a:r>
              <a:rPr lang="en-CA" sz="1600" dirty="0"/>
              <a:t>for all </a:t>
            </a:r>
            <a:r>
              <a:rPr lang="en-CA" sz="1600" dirty="0" smtClean="0"/>
              <a:t>food products made and consumed in Canada</a:t>
            </a:r>
          </a:p>
          <a:p>
            <a:pPr marL="0" indent="0">
              <a:buNone/>
            </a:pPr>
            <a:endParaRPr lang="en-CA" sz="1600" dirty="0" smtClean="0"/>
          </a:p>
          <a:p>
            <a:r>
              <a:rPr lang="en-CA" sz="1600" dirty="0" smtClean="0"/>
              <a:t>Calculate what share of food spent in Canada goes to the farm and what share goes to marketing costs</a:t>
            </a:r>
          </a:p>
          <a:p>
            <a:pPr marL="0" indent="0">
              <a:buNone/>
            </a:pPr>
            <a:endParaRPr lang="en-CA" sz="1600" dirty="0"/>
          </a:p>
          <a:p>
            <a:r>
              <a:rPr lang="en-CA" sz="1600" dirty="0" smtClean="0"/>
              <a:t>Compare and contrast the farm share of the food dollar between the US and Canada</a:t>
            </a:r>
            <a:endParaRPr lang="en-CA" sz="1600" dirty="0"/>
          </a:p>
          <a:p>
            <a:endParaRPr lang="en-CA" sz="1600" dirty="0" smtClean="0"/>
          </a:p>
          <a:p>
            <a:pPr marL="0" indent="0">
              <a:buNone/>
            </a:pPr>
            <a:endParaRPr lang="en-CA" sz="1600" dirty="0" smtClean="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4</a:t>
            </a:fld>
            <a:endParaRPr lang="en-CA"/>
          </a:p>
        </p:txBody>
      </p:sp>
    </p:spTree>
    <p:extLst>
      <p:ext uri="{BB962C8B-B14F-4D97-AF65-F5344CB8AC3E}">
        <p14:creationId xmlns:p14="http://schemas.microsoft.com/office/powerpoint/2010/main" val="952651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0813"/>
            <a:ext cx="8229600" cy="1143000"/>
          </a:xfrm>
        </p:spPr>
        <p:txBody>
          <a:bodyPr/>
          <a:lstStyle/>
          <a:p>
            <a:r>
              <a:rPr lang="en-CA" sz="2400" b="1" dirty="0" smtClean="0"/>
              <a:t>US ERS Food Dollar Series: Key Definitions</a:t>
            </a:r>
          </a:p>
        </p:txBody>
      </p:sp>
      <p:sp>
        <p:nvSpPr>
          <p:cNvPr id="3" name="Content Placeholder 2"/>
          <p:cNvSpPr>
            <a:spLocks noGrp="1"/>
          </p:cNvSpPr>
          <p:nvPr>
            <p:ph sz="half" idx="1"/>
          </p:nvPr>
        </p:nvSpPr>
        <p:spPr>
          <a:xfrm>
            <a:off x="371475" y="1293813"/>
            <a:ext cx="7553325" cy="4354513"/>
          </a:xfrm>
        </p:spPr>
        <p:txBody>
          <a:bodyPr/>
          <a:lstStyle/>
          <a:p>
            <a:endParaRPr lang="en-CA" sz="1800" dirty="0" smtClean="0"/>
          </a:p>
          <a:p>
            <a:r>
              <a:rPr lang="en-CA" sz="1800" dirty="0" smtClean="0"/>
              <a:t>Food </a:t>
            </a:r>
            <a:r>
              <a:rPr lang="en-CA" sz="1800" dirty="0"/>
              <a:t>dollar is the total annual market value for all purchases of domestically produced foods by persons living in the </a:t>
            </a:r>
            <a:r>
              <a:rPr lang="en-CA" sz="1800" dirty="0" smtClean="0"/>
              <a:t>US</a:t>
            </a:r>
          </a:p>
          <a:p>
            <a:r>
              <a:rPr lang="en-CA" sz="1800" dirty="0" smtClean="0"/>
              <a:t>Farm share </a:t>
            </a:r>
            <a:r>
              <a:rPr lang="en-CA" sz="1800" dirty="0"/>
              <a:t>is the producer value of total annual farm commodity sales that are linked to annual food </a:t>
            </a:r>
            <a:r>
              <a:rPr lang="en-CA" sz="1800" dirty="0" smtClean="0"/>
              <a:t>expenditures</a:t>
            </a:r>
            <a:endParaRPr lang="en-CA" sz="1800" dirty="0"/>
          </a:p>
          <a:p>
            <a:pPr lvl="1"/>
            <a:r>
              <a:rPr lang="en-CA" sz="1600" dirty="0" smtClean="0"/>
              <a:t>Excludes </a:t>
            </a:r>
            <a:r>
              <a:rPr lang="en-CA" sz="1600" dirty="0"/>
              <a:t>farm commodities that are purchased directly or indirectly by other farm </a:t>
            </a:r>
            <a:r>
              <a:rPr lang="en-CA" sz="1600" dirty="0" smtClean="0"/>
              <a:t>operations, such as:</a:t>
            </a:r>
            <a:endParaRPr lang="en-CA" sz="1600" dirty="0"/>
          </a:p>
          <a:p>
            <a:pPr lvl="2"/>
            <a:r>
              <a:rPr lang="en-CA" sz="1400" dirty="0" smtClean="0"/>
              <a:t>Purchase </a:t>
            </a:r>
            <a:r>
              <a:rPr lang="en-CA" sz="1400" dirty="0"/>
              <a:t>of hay by a cattle </a:t>
            </a:r>
            <a:r>
              <a:rPr lang="en-CA" sz="1400" dirty="0" smtClean="0"/>
              <a:t>ranch (direct transaction)</a:t>
            </a:r>
            <a:endParaRPr lang="en-CA" sz="1400" dirty="0"/>
          </a:p>
          <a:p>
            <a:pPr lvl="2"/>
            <a:r>
              <a:rPr lang="en-CA" sz="1400" dirty="0" smtClean="0"/>
              <a:t>Purchase </a:t>
            </a:r>
            <a:r>
              <a:rPr lang="en-CA" sz="1400" dirty="0"/>
              <a:t>by a poultry farm of animal feed containing grain purchased by a feed mill from a feed-grain </a:t>
            </a:r>
            <a:r>
              <a:rPr lang="en-CA" sz="1400" dirty="0" smtClean="0"/>
              <a:t>farm (indirect transaction) </a:t>
            </a:r>
            <a:endParaRPr lang="en-CA" sz="1400" dirty="0"/>
          </a:p>
          <a:p>
            <a:r>
              <a:rPr lang="en-CA" sz="1800" dirty="0"/>
              <a:t>Marketing </a:t>
            </a:r>
            <a:r>
              <a:rPr lang="en-CA" sz="1800" dirty="0" smtClean="0"/>
              <a:t>costs </a:t>
            </a:r>
            <a:r>
              <a:rPr lang="en-CA" sz="1800" dirty="0"/>
              <a:t>s</a:t>
            </a:r>
            <a:r>
              <a:rPr lang="en-CA" sz="1800" dirty="0" smtClean="0"/>
              <a:t>hare is </a:t>
            </a:r>
            <a:r>
              <a:rPr lang="en-CA" sz="1800" dirty="0"/>
              <a:t>the market value of all post-farm processes of food dollar supply chain </a:t>
            </a:r>
            <a:r>
              <a:rPr lang="en-CA" sz="1800" dirty="0" smtClean="0"/>
              <a:t>industries</a:t>
            </a:r>
          </a:p>
          <a:p>
            <a:pPr lvl="1"/>
            <a:r>
              <a:rPr lang="en-CA" sz="1600" dirty="0"/>
              <a:t>Post-farm processes are the costs for a food product once it has moved past the farm gate for functions produced by the food </a:t>
            </a:r>
            <a:r>
              <a:rPr lang="en-CA" sz="1600" dirty="0" smtClean="0"/>
              <a:t>industry such </a:t>
            </a:r>
            <a:r>
              <a:rPr lang="en-CA" sz="1600" dirty="0"/>
              <a:t>as processing, transporting, wholesaling and </a:t>
            </a:r>
            <a:r>
              <a:rPr lang="en-CA" sz="1600" dirty="0" smtClean="0"/>
              <a:t>retailing (Canning, 2011)</a:t>
            </a:r>
            <a:endParaRPr lang="en-CA" sz="1600" dirty="0"/>
          </a:p>
          <a:p>
            <a:pPr lvl="1"/>
            <a:endParaRPr lang="en-CA" sz="1400" dirty="0"/>
          </a:p>
          <a:p>
            <a:endParaRPr lang="en-CA" sz="1800" dirty="0" smtClean="0"/>
          </a:p>
          <a:p>
            <a:pPr marL="0" indent="0">
              <a:buNone/>
            </a:pPr>
            <a:endParaRPr lang="en-CA" sz="1600" dirty="0" smtClean="0"/>
          </a:p>
          <a:p>
            <a:endParaRPr lang="en-CA" sz="1400" dirty="0" smtClean="0"/>
          </a:p>
          <a:p>
            <a:pPr marL="0" indent="0">
              <a:buNone/>
            </a:pPr>
            <a:endParaRPr lang="en-CA" sz="1100" dirty="0" smtClean="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5</a:t>
            </a:fld>
            <a:endParaRPr lang="en-CA"/>
          </a:p>
        </p:txBody>
      </p:sp>
    </p:spTree>
    <p:extLst>
      <p:ext uri="{BB962C8B-B14F-4D97-AF65-F5344CB8AC3E}">
        <p14:creationId xmlns:p14="http://schemas.microsoft.com/office/powerpoint/2010/main" val="231148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US ERS Food Dollar Series: Data and Estimates</a:t>
            </a:r>
            <a:endParaRPr lang="en-CA" sz="2400" b="1" dirty="0" smtClean="0">
              <a:solidFill>
                <a:srgbClr val="FF0000"/>
              </a:solidFill>
            </a:endParaRPr>
          </a:p>
        </p:txBody>
      </p:sp>
      <p:sp>
        <p:nvSpPr>
          <p:cNvPr id="3" name="Content Placeholder 2"/>
          <p:cNvSpPr>
            <a:spLocks noGrp="1"/>
          </p:cNvSpPr>
          <p:nvPr>
            <p:ph sz="half" idx="1"/>
          </p:nvPr>
        </p:nvSpPr>
        <p:spPr>
          <a:xfrm>
            <a:off x="457200" y="1274763"/>
            <a:ext cx="8140700" cy="4757737"/>
          </a:xfrm>
        </p:spPr>
        <p:txBody>
          <a:bodyPr/>
          <a:lstStyle/>
          <a:p>
            <a:r>
              <a:rPr lang="en-CA" sz="1800" dirty="0"/>
              <a:t>US Food Dollar Series uses annual input-output (IO) data for the years 1993 to 2008, published by the Bureau of Labor Statistics</a:t>
            </a:r>
          </a:p>
          <a:p>
            <a:pPr lvl="1"/>
            <a:r>
              <a:rPr lang="en-CA" sz="1400" dirty="0"/>
              <a:t>Three expenditure categories </a:t>
            </a:r>
            <a:r>
              <a:rPr lang="en-CA" sz="1400" dirty="0" smtClean="0"/>
              <a:t>(food </a:t>
            </a:r>
            <a:r>
              <a:rPr lang="en-CA" sz="1400" dirty="0"/>
              <a:t>at home, food away from </a:t>
            </a:r>
            <a:r>
              <a:rPr lang="en-CA" sz="1400" dirty="0" smtClean="0"/>
              <a:t>home, total food) </a:t>
            </a:r>
            <a:endParaRPr lang="en-CA" sz="1400" dirty="0"/>
          </a:p>
          <a:p>
            <a:pPr lvl="1"/>
            <a:r>
              <a:rPr lang="en-CA" sz="1400" dirty="0"/>
              <a:t>Estimates are reported in both nominal (current price) and real (inflation-adjusted) dollars</a:t>
            </a:r>
            <a:endParaRPr lang="en-US" sz="1400" dirty="0"/>
          </a:p>
          <a:p>
            <a:r>
              <a:rPr lang="en-CA" sz="1800" dirty="0" smtClean="0"/>
              <a:t>Farm share is calculated for the three main food dollar sub-series of “food-at-home”, “food-away” and “total food”</a:t>
            </a:r>
          </a:p>
          <a:p>
            <a:pPr lvl="1"/>
            <a:r>
              <a:rPr lang="en-CA" sz="1400" dirty="0" smtClean="0"/>
              <a:t>“Food-at-home” is the farm share of food expenditures for “money spent at grocery stores and other retail outlets for purchases of food for home consumption”</a:t>
            </a:r>
          </a:p>
          <a:p>
            <a:pPr lvl="1"/>
            <a:r>
              <a:rPr lang="en-US" sz="1400" dirty="0" smtClean="0"/>
              <a:t>“Food-away” is the farm share of every food dollar spent at restaurants and eating out</a:t>
            </a:r>
          </a:p>
          <a:p>
            <a:pPr lvl="1"/>
            <a:r>
              <a:rPr lang="en-US" sz="1400" dirty="0"/>
              <a:t>“Total food” is the farm share of every dollar spent for “food-at-home” and “food-away”</a:t>
            </a:r>
            <a:r>
              <a:rPr lang="en-CA" sz="1800" dirty="0"/>
              <a:t> </a:t>
            </a:r>
            <a:endParaRPr lang="en-CA" sz="1400" dirty="0"/>
          </a:p>
          <a:p>
            <a:pPr lvl="0"/>
            <a:r>
              <a:rPr lang="en-CA" sz="1800" dirty="0" smtClean="0">
                <a:solidFill>
                  <a:srgbClr val="000000"/>
                </a:solidFill>
              </a:rPr>
              <a:t>In 2008, US farm share </a:t>
            </a:r>
            <a:r>
              <a:rPr lang="en-CA" sz="1800" dirty="0">
                <a:solidFill>
                  <a:srgbClr val="000000"/>
                </a:solidFill>
              </a:rPr>
              <a:t>of “food-at-home</a:t>
            </a:r>
            <a:r>
              <a:rPr lang="en-CA" sz="1800" dirty="0" smtClean="0">
                <a:solidFill>
                  <a:srgbClr val="000000"/>
                </a:solidFill>
              </a:rPr>
              <a:t>” was 19.7%, </a:t>
            </a:r>
            <a:r>
              <a:rPr lang="en-CA" sz="1800" dirty="0">
                <a:solidFill>
                  <a:srgbClr val="000000"/>
                </a:solidFill>
              </a:rPr>
              <a:t>“food-away</a:t>
            </a:r>
            <a:r>
              <a:rPr lang="en-CA" sz="1800" dirty="0" smtClean="0">
                <a:solidFill>
                  <a:srgbClr val="000000"/>
                </a:solidFill>
              </a:rPr>
              <a:t>” was 4.6% </a:t>
            </a:r>
            <a:r>
              <a:rPr lang="en-CA" sz="1800" dirty="0">
                <a:solidFill>
                  <a:srgbClr val="000000"/>
                </a:solidFill>
              </a:rPr>
              <a:t>and “total food</a:t>
            </a:r>
            <a:r>
              <a:rPr lang="en-CA" sz="1800" dirty="0" smtClean="0">
                <a:solidFill>
                  <a:srgbClr val="000000"/>
                </a:solidFill>
              </a:rPr>
              <a:t>” was 14.0%</a:t>
            </a:r>
            <a:endParaRPr lang="en-CA" sz="1400" dirty="0" smtClean="0"/>
          </a:p>
          <a:p>
            <a:r>
              <a:rPr lang="en-CA" sz="1800" dirty="0" smtClean="0"/>
              <a:t>Marketing costs share is </a:t>
            </a:r>
            <a:r>
              <a:rPr lang="en-CA" sz="1800" dirty="0"/>
              <a:t>measured as the difference between </a:t>
            </a:r>
            <a:r>
              <a:rPr lang="en-CA" sz="1800" dirty="0" smtClean="0"/>
              <a:t>the amount of the </a:t>
            </a:r>
            <a:r>
              <a:rPr lang="en-CA" sz="1800" dirty="0"/>
              <a:t>“total food” dollar share and farm </a:t>
            </a:r>
            <a:r>
              <a:rPr lang="en-CA" sz="1800" dirty="0" smtClean="0"/>
              <a:t>share</a:t>
            </a:r>
          </a:p>
          <a:p>
            <a:pPr lvl="1"/>
            <a:r>
              <a:rPr lang="en-CA" sz="1400" dirty="0" smtClean="0"/>
              <a:t>In 2008, </a:t>
            </a:r>
            <a:r>
              <a:rPr lang="en-CA" sz="1400" dirty="0"/>
              <a:t>US farm share </a:t>
            </a:r>
            <a:r>
              <a:rPr lang="en-CA" sz="1400" dirty="0" smtClean="0"/>
              <a:t>and marketing costs share accounted for 14% and 86% of “total food” expenditures respectively (Canning, 2011)</a:t>
            </a:r>
          </a:p>
          <a:p>
            <a:pPr marL="457200" lvl="1" indent="0">
              <a:buNone/>
            </a:pPr>
            <a:endParaRPr lang="en-US" sz="1800" dirty="0" smtClean="0"/>
          </a:p>
          <a:p>
            <a:pPr indent="-285750"/>
            <a:endParaRPr lang="en-CA" sz="18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6</a:t>
            </a:fld>
            <a:endParaRPr lang="en-CA"/>
          </a:p>
        </p:txBody>
      </p:sp>
    </p:spTree>
    <p:extLst>
      <p:ext uri="{BB962C8B-B14F-4D97-AF65-F5344CB8AC3E}">
        <p14:creationId xmlns:p14="http://schemas.microsoft.com/office/powerpoint/2010/main" val="388089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US ERS Food Dollar Series: Marketing Costs Estimates </a:t>
            </a:r>
            <a:endParaRPr lang="en-CA" sz="2400" b="1" dirty="0" smtClean="0">
              <a:solidFill>
                <a:srgbClr val="FF0000"/>
              </a:solidFill>
            </a:endParaRPr>
          </a:p>
        </p:txBody>
      </p:sp>
      <p:sp>
        <p:nvSpPr>
          <p:cNvPr id="3" name="Content Placeholder 2"/>
          <p:cNvSpPr>
            <a:spLocks noGrp="1"/>
          </p:cNvSpPr>
          <p:nvPr>
            <p:ph sz="half" idx="1"/>
          </p:nvPr>
        </p:nvSpPr>
        <p:spPr>
          <a:xfrm>
            <a:off x="457200" y="1274763"/>
            <a:ext cx="8140700" cy="4757737"/>
          </a:xfrm>
        </p:spPr>
        <p:txBody>
          <a:bodyPr/>
          <a:lstStyle/>
          <a:p>
            <a:r>
              <a:rPr lang="en-CA" sz="1800" dirty="0"/>
              <a:t>Over time, </a:t>
            </a:r>
            <a:r>
              <a:rPr lang="en-CA" sz="1800" dirty="0" smtClean="0"/>
              <a:t>energy and processing costs share of food dollar have gone up </a:t>
            </a:r>
            <a:endParaRPr lang="en-CA" sz="1800" dirty="0"/>
          </a:p>
          <a:p>
            <a:pPr lvl="1"/>
            <a:r>
              <a:rPr lang="en-CA" sz="1400" dirty="0"/>
              <a:t>Energy cost contributions for each US food dollar went from 4 cents in 1998 to 6.8 cents in 2008 (Canning et al., 2011) </a:t>
            </a:r>
          </a:p>
          <a:p>
            <a:pPr lvl="1"/>
            <a:r>
              <a:rPr lang="en-CA" sz="1400" dirty="0"/>
              <a:t> Food processing share has increased from 31 cents in 2007 to 35 cents in 2010 (Canning, 2012)</a:t>
            </a:r>
          </a:p>
          <a:p>
            <a:pPr lvl="1"/>
            <a:r>
              <a:rPr lang="en-CA" sz="1400" dirty="0"/>
              <a:t>These increases are due to greater energy usage and higher consumer demand for more ready-to-eat products, such as bagged salad mixes and marinated grill meats, in the US food system (Canning et al., 2011 and Canning, 2012) </a:t>
            </a:r>
          </a:p>
          <a:p>
            <a:pPr marL="0" indent="0">
              <a:buNone/>
            </a:pPr>
            <a:endParaRPr lang="en-CA" sz="1400" dirty="0" smtClean="0"/>
          </a:p>
          <a:p>
            <a:pPr marL="457200" lvl="1" indent="0">
              <a:buNone/>
            </a:pPr>
            <a:endParaRPr lang="en-US" sz="1800" dirty="0" smtClean="0"/>
          </a:p>
          <a:p>
            <a:pPr indent="-285750"/>
            <a:endParaRPr lang="en-CA" sz="18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7</a:t>
            </a:fld>
            <a:endParaRPr lang="en-CA"/>
          </a:p>
        </p:txBody>
      </p:sp>
    </p:spTree>
    <p:extLst>
      <p:ext uri="{BB962C8B-B14F-4D97-AF65-F5344CB8AC3E}">
        <p14:creationId xmlns:p14="http://schemas.microsoft.com/office/powerpoint/2010/main" val="116952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Food Dollar Share Research: US </a:t>
            </a:r>
            <a:endParaRPr lang="en-CA" sz="2400" b="1" dirty="0"/>
          </a:p>
        </p:txBody>
      </p:sp>
      <p:sp>
        <p:nvSpPr>
          <p:cNvPr id="3" name="Content Placeholder 2"/>
          <p:cNvSpPr>
            <a:spLocks noGrp="1"/>
          </p:cNvSpPr>
          <p:nvPr>
            <p:ph sz="half" idx="1"/>
          </p:nvPr>
        </p:nvSpPr>
        <p:spPr>
          <a:xfrm>
            <a:off x="457199" y="1274763"/>
            <a:ext cx="8543926" cy="4708525"/>
          </a:xfrm>
        </p:spPr>
        <p:txBody>
          <a:bodyPr/>
          <a:lstStyle/>
          <a:p>
            <a:r>
              <a:rPr lang="en-CA" sz="1800" dirty="0"/>
              <a:t>In the US, the ERS developed  the “farm share of the food dollar” to meet the mandate of the Agricultural Marketing Act of 1946 passed by Congress:</a:t>
            </a:r>
          </a:p>
          <a:p>
            <a:pPr lvl="1"/>
            <a:r>
              <a:rPr lang="en-CA" sz="1600" dirty="0"/>
              <a:t>“The Secretary of Agriculture is directed and authorized to determine costs of marketing agricultural products in their various forms and through the various channels</a:t>
            </a:r>
            <a:r>
              <a:rPr lang="en-CA" sz="1600" dirty="0" smtClean="0"/>
              <a:t>…”</a:t>
            </a:r>
            <a:endParaRPr lang="en-US" sz="1600" dirty="0" smtClean="0"/>
          </a:p>
          <a:p>
            <a:endParaRPr lang="en-US" sz="1600" dirty="0"/>
          </a:p>
          <a:p>
            <a:r>
              <a:rPr lang="en-CA" sz="1800" dirty="0" smtClean="0"/>
              <a:t>Since </a:t>
            </a:r>
            <a:r>
              <a:rPr lang="en-CA" sz="1800" dirty="0"/>
              <a:t>the late 1940s, the ERS has continually analyzed annual spending by US consumers for overall domestic food production </a:t>
            </a:r>
          </a:p>
          <a:p>
            <a:pPr lvl="1"/>
            <a:r>
              <a:rPr lang="en-CA" sz="1600" dirty="0"/>
              <a:t>Published findings from these ERS estimates have come to be called the “food marketing bill</a:t>
            </a:r>
            <a:r>
              <a:rPr lang="en-CA" sz="1600" dirty="0" smtClean="0"/>
              <a:t>”  </a:t>
            </a:r>
            <a:endParaRPr lang="en-CA" sz="1600" dirty="0"/>
          </a:p>
          <a:p>
            <a:pPr marL="457200" lvl="1" indent="0">
              <a:buNone/>
            </a:pPr>
            <a:endParaRPr lang="en-US" sz="1400" dirty="0" smtClean="0"/>
          </a:p>
          <a:p>
            <a:r>
              <a:rPr lang="en-CA" sz="1800" dirty="0"/>
              <a:t>In addition to the ERS, </a:t>
            </a:r>
            <a:r>
              <a:rPr lang="en-CA" sz="1800" dirty="0" smtClean="0"/>
              <a:t>a </a:t>
            </a:r>
            <a:r>
              <a:rPr lang="en-CA" sz="1800" dirty="0"/>
              <a:t>number of US researchers have discussed food marketing bill estimation issues over the </a:t>
            </a:r>
            <a:r>
              <a:rPr lang="en-CA" sz="1800" dirty="0" smtClean="0"/>
              <a:t>years: </a:t>
            </a:r>
          </a:p>
          <a:p>
            <a:pPr lvl="1"/>
            <a:r>
              <a:rPr lang="en-CA" sz="1600" dirty="0" smtClean="0"/>
              <a:t>Gale</a:t>
            </a:r>
            <a:r>
              <a:rPr lang="en-CA" sz="1600" dirty="0"/>
              <a:t>, 1967; Harp, 1987; Schluter, Lee, and LeBlanc, </a:t>
            </a:r>
            <a:r>
              <a:rPr lang="en-CA" sz="1600" dirty="0" smtClean="0"/>
              <a:t>1998</a:t>
            </a:r>
            <a:r>
              <a:rPr lang="en-CA" sz="1600" dirty="0"/>
              <a:t> </a:t>
            </a:r>
            <a:r>
              <a:rPr lang="en-CA" sz="1600" dirty="0" smtClean="0"/>
              <a:t>(Canning</a:t>
            </a:r>
            <a:r>
              <a:rPr lang="en-CA" sz="1600" dirty="0"/>
              <a:t>, 2011</a:t>
            </a:r>
            <a:r>
              <a:rPr lang="en-CA" sz="1600" dirty="0" smtClean="0"/>
              <a:t>)</a:t>
            </a:r>
            <a:endParaRPr lang="en-US" sz="1600" dirty="0" smtClean="0"/>
          </a:p>
          <a:p>
            <a:endParaRPr lang="en-US" sz="1400" dirty="0" smtClean="0"/>
          </a:p>
          <a:p>
            <a:pPr marL="0" indent="0">
              <a:buNone/>
            </a:pPr>
            <a:endParaRPr lang="en-US" sz="1200" dirty="0">
              <a:ea typeface="+mn-ea"/>
              <a:cs typeface="+mn-cs"/>
            </a:endParaRPr>
          </a:p>
          <a:p>
            <a:pPr marL="0" indent="0">
              <a:buNone/>
            </a:pPr>
            <a:endParaRPr lang="en-US" sz="1200" dirty="0"/>
          </a:p>
          <a:p>
            <a:pPr marL="0" indent="0">
              <a:buNone/>
            </a:pPr>
            <a:endParaRPr lang="en-US" sz="12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8</a:t>
            </a:fld>
            <a:endParaRPr lang="en-CA"/>
          </a:p>
        </p:txBody>
      </p:sp>
    </p:spTree>
    <p:extLst>
      <p:ext uri="{BB962C8B-B14F-4D97-AF65-F5344CB8AC3E}">
        <p14:creationId xmlns:p14="http://schemas.microsoft.com/office/powerpoint/2010/main" val="267500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2400" b="1" dirty="0" smtClean="0"/>
              <a:t>Food Dollar Share Research: Canada </a:t>
            </a:r>
            <a:endParaRPr lang="en-US" sz="2400" dirty="0"/>
          </a:p>
        </p:txBody>
      </p:sp>
      <p:sp>
        <p:nvSpPr>
          <p:cNvPr id="3" name="Content Placeholder 2"/>
          <p:cNvSpPr>
            <a:spLocks noGrp="1"/>
          </p:cNvSpPr>
          <p:nvPr>
            <p:ph sz="half" idx="1"/>
          </p:nvPr>
        </p:nvSpPr>
        <p:spPr>
          <a:xfrm>
            <a:off x="457198" y="1417638"/>
            <a:ext cx="8229602" cy="4565650"/>
          </a:xfrm>
        </p:spPr>
        <p:txBody>
          <a:bodyPr/>
          <a:lstStyle/>
          <a:p>
            <a:r>
              <a:rPr lang="en-CA" sz="1800" dirty="0" smtClean="0"/>
              <a:t>In Canada, the breadth and depth of food dollar research has been less extensive since it is not legislatively mandated</a:t>
            </a:r>
          </a:p>
          <a:p>
            <a:pPr lvl="1"/>
            <a:r>
              <a:rPr lang="en-CA" sz="1400" dirty="0" smtClean="0"/>
              <a:t>Unlike ERS, research and analysis has not been done on a consistent basis by AAFC</a:t>
            </a:r>
          </a:p>
          <a:p>
            <a:pPr lvl="1"/>
            <a:r>
              <a:rPr lang="en-CA" sz="1400" dirty="0" smtClean="0"/>
              <a:t>Some research likely done by the Food Prices Review Board in 1970s and 1980s  </a:t>
            </a:r>
          </a:p>
          <a:p>
            <a:r>
              <a:rPr lang="en-CA" sz="1800" dirty="0"/>
              <a:t>M</a:t>
            </a:r>
            <a:r>
              <a:rPr lang="en-CA" sz="1800" dirty="0" smtClean="0"/>
              <a:t>ost recent research </a:t>
            </a:r>
            <a:r>
              <a:rPr lang="en-CA" sz="1800" dirty="0"/>
              <a:t>has been done by producer organizations calculating farmer </a:t>
            </a:r>
            <a:r>
              <a:rPr lang="en-CA" sz="1800" dirty="0" smtClean="0"/>
              <a:t>share, but only for selected individual </a:t>
            </a:r>
            <a:r>
              <a:rPr lang="en-CA" sz="1800" dirty="0"/>
              <a:t>food products</a:t>
            </a:r>
            <a:r>
              <a:rPr lang="en-CA" sz="1800" dirty="0" smtClean="0"/>
              <a:t>:</a:t>
            </a:r>
          </a:p>
          <a:p>
            <a:pPr lvl="1">
              <a:defRPr/>
            </a:pPr>
            <a:r>
              <a:rPr lang="en-CA" sz="1400" dirty="0"/>
              <a:t>National Farmers Union: “The Farmers’ Share: Compare the Share 2004” (Martz, 2004)</a:t>
            </a:r>
          </a:p>
          <a:p>
            <a:pPr lvl="1">
              <a:defRPr/>
            </a:pPr>
            <a:r>
              <a:rPr lang="en-CA" sz="1400" dirty="0"/>
              <a:t>Keystone Agricultural Producers: The Farmer’s Share 2012 Update (Kennedy, 2012) </a:t>
            </a:r>
            <a:endParaRPr lang="en-US" sz="1800" dirty="0" smtClean="0"/>
          </a:p>
          <a:p>
            <a:r>
              <a:rPr lang="en-CA" sz="1800" dirty="0"/>
              <a:t>Statistics Canada did the most recent analysis on food dollar share for Canadian producers, for different sectors, finding that</a:t>
            </a:r>
            <a:r>
              <a:rPr lang="en-CA" sz="1800" dirty="0" smtClean="0"/>
              <a:t>:</a:t>
            </a:r>
            <a:endParaRPr lang="en-US" sz="1800" dirty="0"/>
          </a:p>
          <a:p>
            <a:pPr lvl="1">
              <a:defRPr/>
            </a:pPr>
            <a:r>
              <a:rPr lang="en-CA" sz="1400" dirty="0" smtClean="0"/>
              <a:t>Marketing costs </a:t>
            </a:r>
            <a:r>
              <a:rPr lang="en-CA" sz="1400" dirty="0"/>
              <a:t>contributed </a:t>
            </a:r>
            <a:r>
              <a:rPr lang="en-CA" sz="1400" dirty="0" smtClean="0"/>
              <a:t>to between </a:t>
            </a:r>
            <a:r>
              <a:rPr lang="en-CA" sz="1400" dirty="0"/>
              <a:t>half and three-quarters </a:t>
            </a:r>
            <a:r>
              <a:rPr lang="en-CA" sz="1400" dirty="0" smtClean="0"/>
              <a:t>of the final retail price </a:t>
            </a:r>
            <a:r>
              <a:rPr lang="en-CA" sz="1400" dirty="0"/>
              <a:t>consumers </a:t>
            </a:r>
            <a:r>
              <a:rPr lang="en-CA" sz="1400" dirty="0" smtClean="0"/>
              <a:t>pay for food products </a:t>
            </a:r>
            <a:r>
              <a:rPr lang="en-CA" sz="1400" dirty="0"/>
              <a:t>at the grocery store</a:t>
            </a:r>
          </a:p>
          <a:p>
            <a:pPr lvl="1">
              <a:defRPr/>
            </a:pPr>
            <a:r>
              <a:rPr lang="en-CA" sz="1400" dirty="0" smtClean="0"/>
              <a:t>Marketing costs were </a:t>
            </a:r>
            <a:r>
              <a:rPr lang="en-CA" sz="1400" dirty="0"/>
              <a:t>lowest for dairy products and meat, at around 50%, dairy and livestock producers received around 15% of the food dollar share</a:t>
            </a:r>
          </a:p>
          <a:p>
            <a:pPr lvl="1">
              <a:defRPr/>
            </a:pPr>
            <a:r>
              <a:rPr lang="en-CA" sz="1400" dirty="0" smtClean="0"/>
              <a:t>Marketing costs </a:t>
            </a:r>
            <a:r>
              <a:rPr lang="en-CA" sz="1400" dirty="0"/>
              <a:t>account for about 60% or more of consumer spending on breads, fruits and vegetables, with farmers receiving around 3% of revenues from consumer spending on bread, fruit and vegetables since most goes to manufacturing (Ghanem and Cross, 2008</a:t>
            </a:r>
            <a:r>
              <a:rPr lang="en-CA" sz="1400" dirty="0" smtClean="0"/>
              <a:t>)</a:t>
            </a:r>
            <a:endParaRPr lang="en-US" sz="1400" dirty="0"/>
          </a:p>
        </p:txBody>
      </p:sp>
      <p:sp>
        <p:nvSpPr>
          <p:cNvPr id="5" name="Slide Number Placeholder 4"/>
          <p:cNvSpPr>
            <a:spLocks noGrp="1"/>
          </p:cNvSpPr>
          <p:nvPr>
            <p:ph type="sldNum" sz="quarter" idx="12"/>
          </p:nvPr>
        </p:nvSpPr>
        <p:spPr/>
        <p:txBody>
          <a:bodyPr/>
          <a:lstStyle/>
          <a:p>
            <a:pPr>
              <a:defRPr/>
            </a:pPr>
            <a:fld id="{D879067F-7898-4445-A1C9-724E2D1F5A2F}" type="slidenum">
              <a:rPr lang="en-CA" smtClean="0"/>
              <a:pPr>
                <a:defRPr/>
              </a:pPr>
              <a:t>9</a:t>
            </a:fld>
            <a:endParaRPr lang="en-CA"/>
          </a:p>
        </p:txBody>
      </p:sp>
    </p:spTree>
    <p:extLst>
      <p:ext uri="{BB962C8B-B14F-4D97-AF65-F5344CB8AC3E}">
        <p14:creationId xmlns:p14="http://schemas.microsoft.com/office/powerpoint/2010/main" val="1812283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slides_ENG">
  <a:themeElements>
    <a:clrScheme name="PowerPoint_slides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slides_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slides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slides_E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slides_E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slides_E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slides_E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slides_E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slides_E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slides_E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slides_E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slides_E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slides_E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slides_E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PowerPoint_slides_ENG</Template>
  <TotalTime>14942</TotalTime>
  <Words>2906</Words>
  <Application>Microsoft Office PowerPoint</Application>
  <PresentationFormat>On-screen Show (4:3)</PresentationFormat>
  <Paragraphs>289</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PowerPoint_slides_ENG</vt:lpstr>
      <vt:lpstr>Microsoft Excel Chart</vt:lpstr>
      <vt:lpstr>Canadian Food Dollar:  Breakdown between Farm and Marketing Costs   Presentation to SPAA Workshop by Ken Nakagawa and Brett Maxwell, AAFC Chateau Laurier, Ottawa, ON March 8, 2013</vt:lpstr>
      <vt:lpstr>Outline</vt:lpstr>
      <vt:lpstr>Background and Motivation  </vt:lpstr>
      <vt:lpstr>Purpose and Research Objectives</vt:lpstr>
      <vt:lpstr>US ERS Food Dollar Series: Key Definitions</vt:lpstr>
      <vt:lpstr>US ERS Food Dollar Series: Data and Estimates</vt:lpstr>
      <vt:lpstr>US ERS Food Dollar Series: Marketing Costs Estimates </vt:lpstr>
      <vt:lpstr>Food Dollar Share Research: US </vt:lpstr>
      <vt:lpstr>Food Dollar Share Research: Canada </vt:lpstr>
      <vt:lpstr>Canadian Food Dollar Series: Data</vt:lpstr>
      <vt:lpstr>Canadian Food Dollar Series: Methodology </vt:lpstr>
      <vt:lpstr>Canadian Food Dollar Series: Preliminary Results of Total Annual Food Expenditures</vt:lpstr>
      <vt:lpstr>Canadian Food Dollar Series: Preliminary Results of Farm Share and Marketing Costs Share</vt:lpstr>
      <vt:lpstr>Canadian Food Dollar Series: Preliminary Results Interpretation </vt:lpstr>
      <vt:lpstr>US and Canadian Food Dollar Series Comparison: Data and Methodology </vt:lpstr>
      <vt:lpstr>US and Canadian Food Dollar Series Comparison: Methodological Differences</vt:lpstr>
      <vt:lpstr>US and Canadian Food Dollar Series Comparison: Preliminary Results</vt:lpstr>
      <vt:lpstr>Summary: Policy Relevance</vt:lpstr>
      <vt:lpstr>Summary: Future Research</vt:lpstr>
    </vt:vector>
  </TitlesOfParts>
  <Company>AAFC-AAC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CRDH</dc:creator>
  <cp:lastModifiedBy>AAFCAdmin</cp:lastModifiedBy>
  <cp:revision>734</cp:revision>
  <cp:lastPrinted>2013-03-06T03:50:45Z</cp:lastPrinted>
  <dcterms:created xsi:type="dcterms:W3CDTF">2010-08-19T15:31:18Z</dcterms:created>
  <dcterms:modified xsi:type="dcterms:W3CDTF">2013-03-06T03:54:02Z</dcterms:modified>
</cp:coreProperties>
</file>